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2"/>
  </p:notesMasterIdLst>
  <p:handoutMasterIdLst>
    <p:handoutMasterId r:id="rId43"/>
  </p:handoutMasterIdLst>
  <p:sldIdLst>
    <p:sldId id="629" r:id="rId2"/>
    <p:sldId id="630" r:id="rId3"/>
    <p:sldId id="668" r:id="rId4"/>
    <p:sldId id="669" r:id="rId5"/>
    <p:sldId id="670" r:id="rId6"/>
    <p:sldId id="666" r:id="rId7"/>
    <p:sldId id="667" r:id="rId8"/>
    <p:sldId id="661" r:id="rId9"/>
    <p:sldId id="660" r:id="rId10"/>
    <p:sldId id="632" r:id="rId11"/>
    <p:sldId id="633" r:id="rId12"/>
    <p:sldId id="634" r:id="rId13"/>
    <p:sldId id="674" r:id="rId14"/>
    <p:sldId id="675" r:id="rId15"/>
    <p:sldId id="677" r:id="rId16"/>
    <p:sldId id="678" r:id="rId17"/>
    <p:sldId id="679" r:id="rId18"/>
    <p:sldId id="680" r:id="rId19"/>
    <p:sldId id="681" r:id="rId20"/>
    <p:sldId id="649" r:id="rId21"/>
    <p:sldId id="688" r:id="rId22"/>
    <p:sldId id="686" r:id="rId23"/>
    <p:sldId id="693" r:id="rId24"/>
    <p:sldId id="687" r:id="rId25"/>
    <p:sldId id="694" r:id="rId26"/>
    <p:sldId id="696" r:id="rId27"/>
    <p:sldId id="685" r:id="rId28"/>
    <p:sldId id="697" r:id="rId29"/>
    <p:sldId id="690" r:id="rId30"/>
    <p:sldId id="691" r:id="rId31"/>
    <p:sldId id="698" r:id="rId32"/>
    <p:sldId id="689" r:id="rId33"/>
    <p:sldId id="699" r:id="rId34"/>
    <p:sldId id="682" r:id="rId35"/>
    <p:sldId id="636" r:id="rId36"/>
    <p:sldId id="676" r:id="rId37"/>
    <p:sldId id="684" r:id="rId38"/>
    <p:sldId id="683" r:id="rId39"/>
    <p:sldId id="650" r:id="rId40"/>
    <p:sldId id="700" r:id="rId41"/>
  </p:sldIdLst>
  <p:sldSz cx="10058400" cy="7772400"/>
  <p:notesSz cx="7010400" cy="9296400"/>
  <p:defaultTextStyle>
    <a:defPPr>
      <a:defRPr lang="en-US"/>
    </a:defPPr>
    <a:lvl1pPr algn="l"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286000" algn="l" defTabSz="914400" rtl="0" eaLnBrk="1" latinLnBrk="0" hangingPunct="1">
      <a:defRPr sz="2500" kern="1200">
        <a:solidFill>
          <a:schemeClr val="tx1"/>
        </a:solidFill>
        <a:latin typeface="Times New Roman" pitchFamily="18" charset="0"/>
        <a:ea typeface="+mn-ea"/>
        <a:cs typeface="+mn-cs"/>
      </a:defRPr>
    </a:lvl6pPr>
    <a:lvl7pPr marL="2743200" algn="l" defTabSz="914400" rtl="0" eaLnBrk="1" latinLnBrk="0" hangingPunct="1">
      <a:defRPr sz="2500" kern="1200">
        <a:solidFill>
          <a:schemeClr val="tx1"/>
        </a:solidFill>
        <a:latin typeface="Times New Roman" pitchFamily="18" charset="0"/>
        <a:ea typeface="+mn-ea"/>
        <a:cs typeface="+mn-cs"/>
      </a:defRPr>
    </a:lvl7pPr>
    <a:lvl8pPr marL="3200400" algn="l" defTabSz="914400" rtl="0" eaLnBrk="1" latinLnBrk="0" hangingPunct="1">
      <a:defRPr sz="2500" kern="1200">
        <a:solidFill>
          <a:schemeClr val="tx1"/>
        </a:solidFill>
        <a:latin typeface="Times New Roman" pitchFamily="18" charset="0"/>
        <a:ea typeface="+mn-ea"/>
        <a:cs typeface="+mn-cs"/>
      </a:defRPr>
    </a:lvl8pPr>
    <a:lvl9pPr marL="3657600" algn="l" defTabSz="914400" rtl="0" eaLnBrk="1" latinLnBrk="0" hangingPunct="1">
      <a:defRPr sz="25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33"/>
    <a:srgbClr val="EED3CF"/>
    <a:srgbClr val="DBD7D5"/>
    <a:srgbClr val="660066"/>
    <a:srgbClr val="E9DF17"/>
    <a:srgbClr val="996600"/>
    <a:srgbClr val="9900CC"/>
    <a:srgbClr val="B2B2B2"/>
    <a:srgbClr val="009900"/>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p:scale>
          <a:sx n="50" d="100"/>
          <a:sy n="50" d="100"/>
        </p:scale>
        <p:origin x="-1236" y="-306"/>
      </p:cViewPr>
      <p:guideLst>
        <p:guide orient="horz" pos="2592"/>
        <p:guide pos="3168"/>
      </p:guideLst>
    </p:cSldViewPr>
  </p:slideViewPr>
  <p:outlineViewPr>
    <p:cViewPr>
      <p:scale>
        <a:sx n="33" d="100"/>
        <a:sy n="33" d="100"/>
      </p:scale>
      <p:origin x="0" y="75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816" y="234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175551917621024"/>
          <c:y val="2.9987232153999899E-2"/>
          <c:w val="0.71772590810201553"/>
          <c:h val="0.4480935304270528"/>
        </c:manualLayout>
      </c:layout>
      <c:barChart>
        <c:barDir val="col"/>
        <c:grouping val="percentStacked"/>
        <c:ser>
          <c:idx val="0"/>
          <c:order val="0"/>
          <c:tx>
            <c:strRef>
              <c:f>Sheet1!$C$1</c:f>
              <c:strCache>
                <c:ptCount val="1"/>
                <c:pt idx="0">
                  <c:v>Male</c:v>
                </c:pt>
              </c:strCache>
            </c:strRef>
          </c:tx>
          <c:cat>
            <c:strRef>
              <c:f>Sheet1!$A$2:$A$11</c:f>
              <c:strCache>
                <c:ptCount val="10"/>
                <c:pt idx="1">
                  <c:v>Biology         </c:v>
                </c:pt>
                <c:pt idx="2">
                  <c:v>Chemistry         </c:v>
                </c:pt>
                <c:pt idx="3">
                  <c:v>Comp. &amp; Info. Sci.</c:v>
                </c:pt>
                <c:pt idx="4">
                  <c:v>Electrical &amp; Comp. Engrg.</c:v>
                </c:pt>
                <c:pt idx="5">
                  <c:v>Environmental Sci. &amp; Engrg.</c:v>
                </c:pt>
                <c:pt idx="6">
                  <c:v>Mathematics </c:v>
                </c:pt>
                <c:pt idx="7">
                  <c:v>Mechanical Engrg. </c:v>
                </c:pt>
                <c:pt idx="8">
                  <c:v>Physics       </c:v>
                </c:pt>
                <c:pt idx="9">
                  <c:v>Psychology            </c:v>
                </c:pt>
              </c:strCache>
            </c:strRef>
          </c:cat>
          <c:val>
            <c:numRef>
              <c:f>Sheet1!$C$2:$C$11</c:f>
              <c:numCache>
                <c:formatCode>General</c:formatCode>
                <c:ptCount val="10"/>
                <c:pt idx="1">
                  <c:v>10</c:v>
                </c:pt>
                <c:pt idx="2">
                  <c:v>6</c:v>
                </c:pt>
                <c:pt idx="3">
                  <c:v>5</c:v>
                </c:pt>
                <c:pt idx="4">
                  <c:v>6</c:v>
                </c:pt>
                <c:pt idx="5">
                  <c:v>2</c:v>
                </c:pt>
                <c:pt idx="6">
                  <c:v>5</c:v>
                </c:pt>
                <c:pt idx="7">
                  <c:v>6</c:v>
                </c:pt>
                <c:pt idx="8">
                  <c:v>3</c:v>
                </c:pt>
                <c:pt idx="9">
                  <c:v>3</c:v>
                </c:pt>
              </c:numCache>
            </c:numRef>
          </c:val>
        </c:ser>
        <c:ser>
          <c:idx val="1"/>
          <c:order val="1"/>
          <c:tx>
            <c:strRef>
              <c:f>Sheet1!$D$1</c:f>
              <c:strCache>
                <c:ptCount val="1"/>
                <c:pt idx="0">
                  <c:v>Female</c:v>
                </c:pt>
              </c:strCache>
            </c:strRef>
          </c:tx>
          <c:cat>
            <c:strRef>
              <c:f>Sheet1!$A$2:$A$11</c:f>
              <c:strCache>
                <c:ptCount val="10"/>
                <c:pt idx="1">
                  <c:v>Biology         </c:v>
                </c:pt>
                <c:pt idx="2">
                  <c:v>Chemistry         </c:v>
                </c:pt>
                <c:pt idx="3">
                  <c:v>Comp. &amp; Info. Sci.</c:v>
                </c:pt>
                <c:pt idx="4">
                  <c:v>Electrical &amp; Comp. Engrg.</c:v>
                </c:pt>
                <c:pt idx="5">
                  <c:v>Environmental Sci. &amp; Engrg.</c:v>
                </c:pt>
                <c:pt idx="6">
                  <c:v>Mathematics </c:v>
                </c:pt>
                <c:pt idx="7">
                  <c:v>Mechanical Engrg. </c:v>
                </c:pt>
                <c:pt idx="8">
                  <c:v>Physics       </c:v>
                </c:pt>
                <c:pt idx="9">
                  <c:v>Psychology            </c:v>
                </c:pt>
              </c:strCache>
            </c:strRef>
          </c:cat>
          <c:val>
            <c:numRef>
              <c:f>Sheet1!$D$2:$D$11</c:f>
              <c:numCache>
                <c:formatCode>General</c:formatCode>
                <c:ptCount val="10"/>
                <c:pt idx="1">
                  <c:v>4</c:v>
                </c:pt>
                <c:pt idx="2">
                  <c:v>2</c:v>
                </c:pt>
                <c:pt idx="3">
                  <c:v>3</c:v>
                </c:pt>
                <c:pt idx="4">
                  <c:v>2</c:v>
                </c:pt>
                <c:pt idx="5">
                  <c:v>1</c:v>
                </c:pt>
                <c:pt idx="6">
                  <c:v>2</c:v>
                </c:pt>
                <c:pt idx="7">
                  <c:v>1</c:v>
                </c:pt>
                <c:pt idx="8">
                  <c:v>0</c:v>
                </c:pt>
                <c:pt idx="9">
                  <c:v>3</c:v>
                </c:pt>
              </c:numCache>
            </c:numRef>
          </c:val>
        </c:ser>
        <c:dLbls/>
        <c:overlap val="100"/>
        <c:axId val="72250880"/>
        <c:axId val="72252416"/>
      </c:barChart>
      <c:catAx>
        <c:axId val="72250880"/>
        <c:scaling>
          <c:orientation val="minMax"/>
        </c:scaling>
        <c:axPos val="b"/>
        <c:tickLblPos val="nextTo"/>
        <c:txPr>
          <a:bodyPr rot="-2700000" vert="horz"/>
          <a:lstStyle/>
          <a:p>
            <a:pPr>
              <a:defRPr sz="2000"/>
            </a:pPr>
            <a:endParaRPr lang="en-US"/>
          </a:p>
        </c:txPr>
        <c:crossAx val="72252416"/>
        <c:crosses val="autoZero"/>
        <c:auto val="1"/>
        <c:lblAlgn val="ctr"/>
        <c:lblOffset val="100"/>
      </c:catAx>
      <c:valAx>
        <c:axId val="72252416"/>
        <c:scaling>
          <c:orientation val="minMax"/>
        </c:scaling>
        <c:axPos val="l"/>
        <c:majorGridlines/>
        <c:numFmt formatCode="0%" sourceLinked="1"/>
        <c:tickLblPos val="nextTo"/>
        <c:txPr>
          <a:bodyPr/>
          <a:lstStyle/>
          <a:p>
            <a:pPr>
              <a:defRPr sz="1800"/>
            </a:pPr>
            <a:endParaRPr lang="en-US"/>
          </a:p>
        </c:txPr>
        <c:crossAx val="72250880"/>
        <c:crosses val="autoZero"/>
        <c:crossBetween val="between"/>
        <c:majorUnit val="0.2"/>
        <c:minorUnit val="2.0000000000000025E-2"/>
      </c:valAx>
    </c:plotArea>
    <c:legend>
      <c:legendPos val="r"/>
      <c:layout>
        <c:manualLayout>
          <c:xMode val="edge"/>
          <c:yMode val="edge"/>
          <c:x val="0.85700657112332834"/>
          <c:y val="0.5799962814156665"/>
          <c:w val="0.12459949747760607"/>
          <c:h val="0.17374975185842725"/>
        </c:manualLayout>
      </c:layout>
      <c:txPr>
        <a:bodyPr/>
        <a:lstStyle/>
        <a:p>
          <a:pPr>
            <a:defRPr sz="2000"/>
          </a:pPr>
          <a:endParaRPr lang="en-US"/>
        </a:p>
      </c:txPr>
    </c:legend>
    <c:plotVisOnly val="1"/>
    <c:dispBlanksAs val="gap"/>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E7F02-D60C-437C-866C-ACEBACE6BCFD}" type="doc">
      <dgm:prSet loTypeId="urn:microsoft.com/office/officeart/2005/8/layout/hList6" loCatId="list" qsTypeId="urn:microsoft.com/office/officeart/2005/8/quickstyle/simple1" qsCatId="simple" csTypeId="urn:microsoft.com/office/officeart/2005/8/colors/accent4_5" csCatId="accent4" phldr="1"/>
      <dgm:spPr/>
      <dgm:t>
        <a:bodyPr/>
        <a:lstStyle/>
        <a:p>
          <a:endParaRPr lang="en-US"/>
        </a:p>
      </dgm:t>
    </dgm:pt>
    <dgm:pt modelId="{C2960F9A-4BB2-4C87-90C8-68F2E3FA8640}">
      <dgm:prSet phldrT="[Text]" custT="1"/>
      <dgm:spPr/>
      <dgm:t>
        <a:bodyPr/>
        <a:lstStyle/>
        <a:p>
          <a:r>
            <a:rPr lang="en-US" sz="2400" b="1" dirty="0" smtClean="0">
              <a:latin typeface="+mj-lt"/>
            </a:rPr>
            <a:t>#1	</a:t>
          </a:r>
          <a:endParaRPr lang="en-US" sz="2400" b="1" dirty="0">
            <a:latin typeface="+mj-lt"/>
          </a:endParaRPr>
        </a:p>
      </dgm:t>
    </dgm:pt>
    <dgm:pt modelId="{36F5EA12-9C22-49AF-AA8F-C4B5575199D1}" type="parTrans" cxnId="{D1E2AAEB-57D4-47D0-B41E-416ADDABA467}">
      <dgm:prSet/>
      <dgm:spPr/>
      <dgm:t>
        <a:bodyPr/>
        <a:lstStyle/>
        <a:p>
          <a:endParaRPr lang="en-US"/>
        </a:p>
      </dgm:t>
    </dgm:pt>
    <dgm:pt modelId="{612A97B2-A95D-4D1F-8E19-6A5D6298D1F6}" type="sibTrans" cxnId="{D1E2AAEB-57D4-47D0-B41E-416ADDABA467}">
      <dgm:prSet/>
      <dgm:spPr/>
      <dgm:t>
        <a:bodyPr/>
        <a:lstStyle/>
        <a:p>
          <a:endParaRPr lang="en-US"/>
        </a:p>
      </dgm:t>
    </dgm:pt>
    <dgm:pt modelId="{C7F77FA7-F854-42FA-9C47-8221D651D853}">
      <dgm:prSet phldrT="[Text]" custT="1"/>
      <dgm:spPr/>
      <dgm:t>
        <a:bodyPr/>
        <a:lstStyle/>
        <a:p>
          <a:r>
            <a:rPr lang="en-US" sz="2400" i="1" dirty="0" smtClean="0">
              <a:latin typeface="+mj-lt"/>
            </a:rPr>
            <a:t>Recruit </a:t>
          </a:r>
          <a:r>
            <a:rPr lang="en-US" sz="2400" dirty="0" smtClean="0">
              <a:latin typeface="+mj-lt"/>
            </a:rPr>
            <a:t>female faculty in STEM disciplines</a:t>
          </a:r>
          <a:endParaRPr lang="en-US" sz="2400" dirty="0">
            <a:latin typeface="+mj-lt"/>
          </a:endParaRPr>
        </a:p>
      </dgm:t>
    </dgm:pt>
    <dgm:pt modelId="{1CB07C62-60C8-4080-9F96-4B9BF77EB750}" type="parTrans" cxnId="{50594144-0DC1-4DC9-A288-839263541438}">
      <dgm:prSet/>
      <dgm:spPr/>
      <dgm:t>
        <a:bodyPr/>
        <a:lstStyle/>
        <a:p>
          <a:endParaRPr lang="en-US"/>
        </a:p>
      </dgm:t>
    </dgm:pt>
    <dgm:pt modelId="{BEDD1B15-4B8B-4823-B15C-39A354F2DD42}" type="sibTrans" cxnId="{50594144-0DC1-4DC9-A288-839263541438}">
      <dgm:prSet/>
      <dgm:spPr/>
      <dgm:t>
        <a:bodyPr/>
        <a:lstStyle/>
        <a:p>
          <a:endParaRPr lang="en-US"/>
        </a:p>
      </dgm:t>
    </dgm:pt>
    <dgm:pt modelId="{5A6CA282-820A-4110-BF63-D2BACD1F7182}">
      <dgm:prSet phldrT="[Text]" custT="1"/>
      <dgm:spPr/>
      <dgm:t>
        <a:bodyPr/>
        <a:lstStyle/>
        <a:p>
          <a:r>
            <a:rPr lang="en-US" sz="2400" b="1" smtClean="0">
              <a:latin typeface="+mj-lt"/>
            </a:rPr>
            <a:t>#2</a:t>
          </a:r>
          <a:endParaRPr lang="en-US" sz="2400" b="1" dirty="0">
            <a:latin typeface="+mj-lt"/>
          </a:endParaRPr>
        </a:p>
      </dgm:t>
    </dgm:pt>
    <dgm:pt modelId="{11E5ACE3-E0AA-474E-969E-AF22D977537A}" type="parTrans" cxnId="{39E3AEA8-994B-4297-A0DE-9BA83A17808A}">
      <dgm:prSet/>
      <dgm:spPr/>
      <dgm:t>
        <a:bodyPr/>
        <a:lstStyle/>
        <a:p>
          <a:endParaRPr lang="en-US"/>
        </a:p>
      </dgm:t>
    </dgm:pt>
    <dgm:pt modelId="{30B271E3-0F5D-4A8F-9878-EFB65CB0FAE5}" type="sibTrans" cxnId="{39E3AEA8-994B-4297-A0DE-9BA83A17808A}">
      <dgm:prSet/>
      <dgm:spPr/>
      <dgm:t>
        <a:bodyPr/>
        <a:lstStyle/>
        <a:p>
          <a:endParaRPr lang="en-US"/>
        </a:p>
      </dgm:t>
    </dgm:pt>
    <dgm:pt modelId="{52950139-7AA4-40FC-BC13-E492FD8711AE}">
      <dgm:prSet phldrT="[Text]" custT="1"/>
      <dgm:spPr/>
      <dgm:t>
        <a:bodyPr/>
        <a:lstStyle/>
        <a:p>
          <a:r>
            <a:rPr lang="en-US" sz="2400" i="1" dirty="0" smtClean="0">
              <a:latin typeface="+mj-lt"/>
            </a:rPr>
            <a:t>Retain and Advance</a:t>
          </a:r>
          <a:r>
            <a:rPr lang="en-US" sz="2400" dirty="0" smtClean="0">
              <a:latin typeface="+mj-lt"/>
            </a:rPr>
            <a:t> female faculty through the rank and tenure process</a:t>
          </a:r>
          <a:endParaRPr lang="en-US" sz="2400" dirty="0">
            <a:latin typeface="+mj-lt"/>
          </a:endParaRPr>
        </a:p>
      </dgm:t>
    </dgm:pt>
    <dgm:pt modelId="{A0076394-D31B-4048-9BC8-1F4A1D122F26}" type="parTrans" cxnId="{3989C90D-E4DA-4666-A942-E633F5B79258}">
      <dgm:prSet/>
      <dgm:spPr/>
      <dgm:t>
        <a:bodyPr/>
        <a:lstStyle/>
        <a:p>
          <a:endParaRPr lang="en-US"/>
        </a:p>
      </dgm:t>
    </dgm:pt>
    <dgm:pt modelId="{BE26BB24-DD53-4457-A918-975AE017B5D0}" type="sibTrans" cxnId="{3989C90D-E4DA-4666-A942-E633F5B79258}">
      <dgm:prSet/>
      <dgm:spPr/>
      <dgm:t>
        <a:bodyPr/>
        <a:lstStyle/>
        <a:p>
          <a:endParaRPr lang="en-US"/>
        </a:p>
      </dgm:t>
    </dgm:pt>
    <dgm:pt modelId="{E9DCD770-353E-465A-A505-B2969FF354BD}">
      <dgm:prSet phldrT="[Text]" custT="1"/>
      <dgm:spPr/>
      <dgm:t>
        <a:bodyPr/>
        <a:lstStyle/>
        <a:p>
          <a:r>
            <a:rPr lang="en-US" sz="2400" b="1" smtClean="0">
              <a:latin typeface="+mj-lt"/>
            </a:rPr>
            <a:t>#3</a:t>
          </a:r>
          <a:endParaRPr lang="en-US" sz="2400" b="1" dirty="0">
            <a:latin typeface="+mj-lt"/>
          </a:endParaRPr>
        </a:p>
      </dgm:t>
    </dgm:pt>
    <dgm:pt modelId="{509ACB81-9D9D-49B1-B35A-EA3EEA16BA66}" type="parTrans" cxnId="{C81A56FA-33A5-42AE-BF7F-BBA64E13D121}">
      <dgm:prSet/>
      <dgm:spPr/>
      <dgm:t>
        <a:bodyPr/>
        <a:lstStyle/>
        <a:p>
          <a:endParaRPr lang="en-US"/>
        </a:p>
      </dgm:t>
    </dgm:pt>
    <dgm:pt modelId="{0C462117-0650-4D82-87C2-1FD276B5562A}" type="sibTrans" cxnId="{C81A56FA-33A5-42AE-BF7F-BBA64E13D121}">
      <dgm:prSet/>
      <dgm:spPr/>
      <dgm:t>
        <a:bodyPr/>
        <a:lstStyle/>
        <a:p>
          <a:endParaRPr lang="en-US"/>
        </a:p>
      </dgm:t>
    </dgm:pt>
    <dgm:pt modelId="{1682E4D1-49D9-489D-B3D3-F1ED07BA31FA}">
      <dgm:prSet phldrT="[Text]" custT="1"/>
      <dgm:spPr/>
      <dgm:t>
        <a:bodyPr/>
        <a:lstStyle/>
        <a:p>
          <a:r>
            <a:rPr lang="en-US" sz="2400" dirty="0" smtClean="0">
              <a:latin typeface="+mj-lt"/>
            </a:rPr>
            <a:t>Prepare female faculty to hold </a:t>
          </a:r>
          <a:r>
            <a:rPr lang="en-US" sz="2400" i="1" dirty="0" smtClean="0">
              <a:latin typeface="+mj-lt"/>
            </a:rPr>
            <a:t>leadership positions</a:t>
          </a:r>
          <a:endParaRPr lang="en-US" sz="2400" i="1" dirty="0">
            <a:latin typeface="+mj-lt"/>
          </a:endParaRPr>
        </a:p>
      </dgm:t>
    </dgm:pt>
    <dgm:pt modelId="{37595580-4C65-43A8-ACC9-8A517F0ED941}" type="parTrans" cxnId="{FDD6A928-3C62-4D49-A746-8571502AB11B}">
      <dgm:prSet/>
      <dgm:spPr/>
      <dgm:t>
        <a:bodyPr/>
        <a:lstStyle/>
        <a:p>
          <a:endParaRPr lang="en-US"/>
        </a:p>
      </dgm:t>
    </dgm:pt>
    <dgm:pt modelId="{FF0E7B91-DF5E-4F4A-82E0-DB628D1410AD}" type="sibTrans" cxnId="{FDD6A928-3C62-4D49-A746-8571502AB11B}">
      <dgm:prSet/>
      <dgm:spPr/>
      <dgm:t>
        <a:bodyPr/>
        <a:lstStyle/>
        <a:p>
          <a:endParaRPr lang="en-US"/>
        </a:p>
      </dgm:t>
    </dgm:pt>
    <dgm:pt modelId="{CF3EC20D-7958-43DA-ADAF-E2E59E493999}">
      <dgm:prSet phldrT="[Text]" custT="1"/>
      <dgm:spPr/>
      <dgm:t>
        <a:bodyPr/>
        <a:lstStyle/>
        <a:p>
          <a:r>
            <a:rPr lang="en-US" sz="2400" b="1" smtClean="0">
              <a:latin typeface="+mj-lt"/>
            </a:rPr>
            <a:t>#4</a:t>
          </a:r>
          <a:endParaRPr lang="en-US" sz="2400" b="1" dirty="0">
            <a:latin typeface="+mj-lt"/>
          </a:endParaRPr>
        </a:p>
      </dgm:t>
    </dgm:pt>
    <dgm:pt modelId="{FFEDDAD4-39EA-41A8-AD1D-88FE02AC9C7C}" type="parTrans" cxnId="{572DB15E-344C-4717-BE98-112FDD950A64}">
      <dgm:prSet/>
      <dgm:spPr/>
      <dgm:t>
        <a:bodyPr/>
        <a:lstStyle/>
        <a:p>
          <a:endParaRPr lang="en-US"/>
        </a:p>
      </dgm:t>
    </dgm:pt>
    <dgm:pt modelId="{0FBAFB0B-87EA-4381-BB17-034C4F5F09D3}" type="sibTrans" cxnId="{572DB15E-344C-4717-BE98-112FDD950A64}">
      <dgm:prSet/>
      <dgm:spPr/>
      <dgm:t>
        <a:bodyPr/>
        <a:lstStyle/>
        <a:p>
          <a:endParaRPr lang="en-US"/>
        </a:p>
      </dgm:t>
    </dgm:pt>
    <dgm:pt modelId="{F41B8E24-3F57-45FC-896D-EFB1A758EACA}">
      <dgm:prSet phldrT="[Text]" custT="1"/>
      <dgm:spPr/>
      <dgm:t>
        <a:bodyPr/>
        <a:lstStyle/>
        <a:p>
          <a:r>
            <a:rPr lang="en-US" sz="2400" i="1" dirty="0" smtClean="0">
              <a:latin typeface="+mj-lt"/>
            </a:rPr>
            <a:t>Educate</a:t>
          </a:r>
          <a:r>
            <a:rPr lang="en-US" sz="2400" dirty="0" smtClean="0">
              <a:latin typeface="+mj-lt"/>
            </a:rPr>
            <a:t> deans, department chairs, and faculty leaders about issues affecting female faculty</a:t>
          </a:r>
          <a:endParaRPr lang="en-US" sz="2400" dirty="0">
            <a:latin typeface="+mj-lt"/>
          </a:endParaRPr>
        </a:p>
      </dgm:t>
    </dgm:pt>
    <dgm:pt modelId="{BBF8C68E-F6B8-428C-81D2-E6F59518E55A}" type="parTrans" cxnId="{F1B5DC34-E090-4E0C-86BC-3DCE24FA511F}">
      <dgm:prSet/>
      <dgm:spPr/>
      <dgm:t>
        <a:bodyPr/>
        <a:lstStyle/>
        <a:p>
          <a:endParaRPr lang="en-US"/>
        </a:p>
      </dgm:t>
    </dgm:pt>
    <dgm:pt modelId="{CD1DFB75-7928-450E-ACF5-8F4BAF62198A}" type="sibTrans" cxnId="{F1B5DC34-E090-4E0C-86BC-3DCE24FA511F}">
      <dgm:prSet/>
      <dgm:spPr/>
      <dgm:t>
        <a:bodyPr/>
        <a:lstStyle/>
        <a:p>
          <a:endParaRPr lang="en-US"/>
        </a:p>
      </dgm:t>
    </dgm:pt>
    <dgm:pt modelId="{BB314B8D-E096-4350-9173-589FBC111745}" type="pres">
      <dgm:prSet presAssocID="{807E7F02-D60C-437C-866C-ACEBACE6BCFD}" presName="Name0" presStyleCnt="0">
        <dgm:presLayoutVars>
          <dgm:dir/>
          <dgm:resizeHandles val="exact"/>
        </dgm:presLayoutVars>
      </dgm:prSet>
      <dgm:spPr/>
      <dgm:t>
        <a:bodyPr/>
        <a:lstStyle/>
        <a:p>
          <a:endParaRPr lang="en-US"/>
        </a:p>
      </dgm:t>
    </dgm:pt>
    <dgm:pt modelId="{DCD51380-BCD4-4F6A-8D16-29B337F8B67A}" type="pres">
      <dgm:prSet presAssocID="{C2960F9A-4BB2-4C87-90C8-68F2E3FA8640}" presName="node" presStyleLbl="node1" presStyleIdx="0" presStyleCnt="4" custLinFactNeighborX="98271">
        <dgm:presLayoutVars>
          <dgm:bulletEnabled val="1"/>
        </dgm:presLayoutVars>
      </dgm:prSet>
      <dgm:spPr/>
      <dgm:t>
        <a:bodyPr/>
        <a:lstStyle/>
        <a:p>
          <a:endParaRPr lang="en-US"/>
        </a:p>
      </dgm:t>
    </dgm:pt>
    <dgm:pt modelId="{DE454C5A-E057-4ED8-8469-66108D4440CC}" type="pres">
      <dgm:prSet presAssocID="{612A97B2-A95D-4D1F-8E19-6A5D6298D1F6}" presName="sibTrans" presStyleCnt="0"/>
      <dgm:spPr/>
      <dgm:t>
        <a:bodyPr/>
        <a:lstStyle/>
        <a:p>
          <a:endParaRPr lang="en-US"/>
        </a:p>
      </dgm:t>
    </dgm:pt>
    <dgm:pt modelId="{E500D78A-5E39-4160-821E-99CBCD6A3315}" type="pres">
      <dgm:prSet presAssocID="{5A6CA282-820A-4110-BF63-D2BACD1F7182}" presName="node" presStyleLbl="node1" presStyleIdx="1" presStyleCnt="4" custScaleX="101585" custLinFactNeighborX="24480">
        <dgm:presLayoutVars>
          <dgm:bulletEnabled val="1"/>
        </dgm:presLayoutVars>
      </dgm:prSet>
      <dgm:spPr/>
      <dgm:t>
        <a:bodyPr/>
        <a:lstStyle/>
        <a:p>
          <a:endParaRPr lang="en-US"/>
        </a:p>
      </dgm:t>
    </dgm:pt>
    <dgm:pt modelId="{1B8FC76D-ECFB-4D0F-B2D6-F5731EF913F5}" type="pres">
      <dgm:prSet presAssocID="{30B271E3-0F5D-4A8F-9878-EFB65CB0FAE5}" presName="sibTrans" presStyleCnt="0"/>
      <dgm:spPr/>
      <dgm:t>
        <a:bodyPr/>
        <a:lstStyle/>
        <a:p>
          <a:endParaRPr lang="en-US"/>
        </a:p>
      </dgm:t>
    </dgm:pt>
    <dgm:pt modelId="{8B2A2894-53FB-4497-BF47-C4B9530F089C}" type="pres">
      <dgm:prSet presAssocID="{E9DCD770-353E-465A-A505-B2969FF354BD}" presName="node" presStyleLbl="node1" presStyleIdx="2" presStyleCnt="4" custScaleX="110804" custLinFactNeighborX="32312">
        <dgm:presLayoutVars>
          <dgm:bulletEnabled val="1"/>
        </dgm:presLayoutVars>
      </dgm:prSet>
      <dgm:spPr/>
      <dgm:t>
        <a:bodyPr/>
        <a:lstStyle/>
        <a:p>
          <a:endParaRPr lang="en-US"/>
        </a:p>
      </dgm:t>
    </dgm:pt>
    <dgm:pt modelId="{1CB77942-CE48-4C5A-BFC6-29FE7359919B}" type="pres">
      <dgm:prSet presAssocID="{0C462117-0650-4D82-87C2-1FD276B5562A}" presName="sibTrans" presStyleCnt="0"/>
      <dgm:spPr/>
      <dgm:t>
        <a:bodyPr/>
        <a:lstStyle/>
        <a:p>
          <a:endParaRPr lang="en-US"/>
        </a:p>
      </dgm:t>
    </dgm:pt>
    <dgm:pt modelId="{3A2BDD64-40CB-4840-8470-BD5F8B54CBF9}" type="pres">
      <dgm:prSet presAssocID="{CF3EC20D-7958-43DA-ADAF-E2E59E493999}" presName="node" presStyleLbl="node1" presStyleIdx="3" presStyleCnt="4" custScaleX="125305" custLinFactNeighborX="51341">
        <dgm:presLayoutVars>
          <dgm:bulletEnabled val="1"/>
        </dgm:presLayoutVars>
      </dgm:prSet>
      <dgm:spPr/>
      <dgm:t>
        <a:bodyPr/>
        <a:lstStyle/>
        <a:p>
          <a:endParaRPr lang="en-US"/>
        </a:p>
      </dgm:t>
    </dgm:pt>
  </dgm:ptLst>
  <dgm:cxnLst>
    <dgm:cxn modelId="{C81A56FA-33A5-42AE-BF7F-BBA64E13D121}" srcId="{807E7F02-D60C-437C-866C-ACEBACE6BCFD}" destId="{E9DCD770-353E-465A-A505-B2969FF354BD}" srcOrd="2" destOrd="0" parTransId="{509ACB81-9D9D-49B1-B35A-EA3EEA16BA66}" sibTransId="{0C462117-0650-4D82-87C2-1FD276B5562A}"/>
    <dgm:cxn modelId="{98E345B4-8242-4690-8CA4-00B06A0ECFD6}" type="presOf" srcId="{807E7F02-D60C-437C-866C-ACEBACE6BCFD}" destId="{BB314B8D-E096-4350-9173-589FBC111745}" srcOrd="0" destOrd="0" presId="urn:microsoft.com/office/officeart/2005/8/layout/hList6"/>
    <dgm:cxn modelId="{D1E2AAEB-57D4-47D0-B41E-416ADDABA467}" srcId="{807E7F02-D60C-437C-866C-ACEBACE6BCFD}" destId="{C2960F9A-4BB2-4C87-90C8-68F2E3FA8640}" srcOrd="0" destOrd="0" parTransId="{36F5EA12-9C22-49AF-AA8F-C4B5575199D1}" sibTransId="{612A97B2-A95D-4D1F-8E19-6A5D6298D1F6}"/>
    <dgm:cxn modelId="{50594144-0DC1-4DC9-A288-839263541438}" srcId="{C2960F9A-4BB2-4C87-90C8-68F2E3FA8640}" destId="{C7F77FA7-F854-42FA-9C47-8221D651D853}" srcOrd="0" destOrd="0" parTransId="{1CB07C62-60C8-4080-9F96-4B9BF77EB750}" sibTransId="{BEDD1B15-4B8B-4823-B15C-39A354F2DD42}"/>
    <dgm:cxn modelId="{3989C90D-E4DA-4666-A942-E633F5B79258}" srcId="{5A6CA282-820A-4110-BF63-D2BACD1F7182}" destId="{52950139-7AA4-40FC-BC13-E492FD8711AE}" srcOrd="0" destOrd="0" parTransId="{A0076394-D31B-4048-9BC8-1F4A1D122F26}" sibTransId="{BE26BB24-DD53-4457-A918-975AE017B5D0}"/>
    <dgm:cxn modelId="{16F88F40-CE4F-48BA-BDF6-3EEB590DED6B}" type="presOf" srcId="{5A6CA282-820A-4110-BF63-D2BACD1F7182}" destId="{E500D78A-5E39-4160-821E-99CBCD6A3315}" srcOrd="0" destOrd="0" presId="urn:microsoft.com/office/officeart/2005/8/layout/hList6"/>
    <dgm:cxn modelId="{FA9F86EA-786B-498F-8CCC-E36DD571BE85}" type="presOf" srcId="{1682E4D1-49D9-489D-B3D3-F1ED07BA31FA}" destId="{8B2A2894-53FB-4497-BF47-C4B9530F089C}" srcOrd="0" destOrd="1" presId="urn:microsoft.com/office/officeart/2005/8/layout/hList6"/>
    <dgm:cxn modelId="{53E1CC4C-7481-4B1E-B5E2-E673CC8A66CF}" type="presOf" srcId="{C7F77FA7-F854-42FA-9C47-8221D651D853}" destId="{DCD51380-BCD4-4F6A-8D16-29B337F8B67A}" srcOrd="0" destOrd="1" presId="urn:microsoft.com/office/officeart/2005/8/layout/hList6"/>
    <dgm:cxn modelId="{D9BFAC95-1043-4BD2-A204-D27D9FCEF91C}" type="presOf" srcId="{52950139-7AA4-40FC-BC13-E492FD8711AE}" destId="{E500D78A-5E39-4160-821E-99CBCD6A3315}" srcOrd="0" destOrd="1" presId="urn:microsoft.com/office/officeart/2005/8/layout/hList6"/>
    <dgm:cxn modelId="{E13C55E0-49B9-4FF3-A764-5E19A69CEA06}" type="presOf" srcId="{F41B8E24-3F57-45FC-896D-EFB1A758EACA}" destId="{3A2BDD64-40CB-4840-8470-BD5F8B54CBF9}" srcOrd="0" destOrd="1" presId="urn:microsoft.com/office/officeart/2005/8/layout/hList6"/>
    <dgm:cxn modelId="{FDD6A928-3C62-4D49-A746-8571502AB11B}" srcId="{E9DCD770-353E-465A-A505-B2969FF354BD}" destId="{1682E4D1-49D9-489D-B3D3-F1ED07BA31FA}" srcOrd="0" destOrd="0" parTransId="{37595580-4C65-43A8-ACC9-8A517F0ED941}" sibTransId="{FF0E7B91-DF5E-4F4A-82E0-DB628D1410AD}"/>
    <dgm:cxn modelId="{F1B5DC34-E090-4E0C-86BC-3DCE24FA511F}" srcId="{CF3EC20D-7958-43DA-ADAF-E2E59E493999}" destId="{F41B8E24-3F57-45FC-896D-EFB1A758EACA}" srcOrd="0" destOrd="0" parTransId="{BBF8C68E-F6B8-428C-81D2-E6F59518E55A}" sibTransId="{CD1DFB75-7928-450E-ACF5-8F4BAF62198A}"/>
    <dgm:cxn modelId="{39E3AEA8-994B-4297-A0DE-9BA83A17808A}" srcId="{807E7F02-D60C-437C-866C-ACEBACE6BCFD}" destId="{5A6CA282-820A-4110-BF63-D2BACD1F7182}" srcOrd="1" destOrd="0" parTransId="{11E5ACE3-E0AA-474E-969E-AF22D977537A}" sibTransId="{30B271E3-0F5D-4A8F-9878-EFB65CB0FAE5}"/>
    <dgm:cxn modelId="{C65D5418-D029-42FB-BD85-E0B8E22D18C2}" type="presOf" srcId="{CF3EC20D-7958-43DA-ADAF-E2E59E493999}" destId="{3A2BDD64-40CB-4840-8470-BD5F8B54CBF9}" srcOrd="0" destOrd="0" presId="urn:microsoft.com/office/officeart/2005/8/layout/hList6"/>
    <dgm:cxn modelId="{B7DF4FAB-5F47-4E28-8DAC-6CCA33732C89}" type="presOf" srcId="{C2960F9A-4BB2-4C87-90C8-68F2E3FA8640}" destId="{DCD51380-BCD4-4F6A-8D16-29B337F8B67A}" srcOrd="0" destOrd="0" presId="urn:microsoft.com/office/officeart/2005/8/layout/hList6"/>
    <dgm:cxn modelId="{572DB15E-344C-4717-BE98-112FDD950A64}" srcId="{807E7F02-D60C-437C-866C-ACEBACE6BCFD}" destId="{CF3EC20D-7958-43DA-ADAF-E2E59E493999}" srcOrd="3" destOrd="0" parTransId="{FFEDDAD4-39EA-41A8-AD1D-88FE02AC9C7C}" sibTransId="{0FBAFB0B-87EA-4381-BB17-034C4F5F09D3}"/>
    <dgm:cxn modelId="{794F44A4-1520-4C67-BDA7-AC00030D7AED}" type="presOf" srcId="{E9DCD770-353E-465A-A505-B2969FF354BD}" destId="{8B2A2894-53FB-4497-BF47-C4B9530F089C}" srcOrd="0" destOrd="0" presId="urn:microsoft.com/office/officeart/2005/8/layout/hList6"/>
    <dgm:cxn modelId="{4FA32344-AA3D-4F4C-B42D-826F25350AD8}" type="presParOf" srcId="{BB314B8D-E096-4350-9173-589FBC111745}" destId="{DCD51380-BCD4-4F6A-8D16-29B337F8B67A}" srcOrd="0" destOrd="0" presId="urn:microsoft.com/office/officeart/2005/8/layout/hList6"/>
    <dgm:cxn modelId="{002695D1-BABA-498E-9E6A-ADC0E2596E90}" type="presParOf" srcId="{BB314B8D-E096-4350-9173-589FBC111745}" destId="{DE454C5A-E057-4ED8-8469-66108D4440CC}" srcOrd="1" destOrd="0" presId="urn:microsoft.com/office/officeart/2005/8/layout/hList6"/>
    <dgm:cxn modelId="{A617C951-515B-41E5-91B2-7359AF3F89F1}" type="presParOf" srcId="{BB314B8D-E096-4350-9173-589FBC111745}" destId="{E500D78A-5E39-4160-821E-99CBCD6A3315}" srcOrd="2" destOrd="0" presId="urn:microsoft.com/office/officeart/2005/8/layout/hList6"/>
    <dgm:cxn modelId="{4F4DA601-3CE1-48D1-9635-64D17859068A}" type="presParOf" srcId="{BB314B8D-E096-4350-9173-589FBC111745}" destId="{1B8FC76D-ECFB-4D0F-B2D6-F5731EF913F5}" srcOrd="3" destOrd="0" presId="urn:microsoft.com/office/officeart/2005/8/layout/hList6"/>
    <dgm:cxn modelId="{CB0D4B75-03D7-44D1-B5F9-BBFA0BB9DB4F}" type="presParOf" srcId="{BB314B8D-E096-4350-9173-589FBC111745}" destId="{8B2A2894-53FB-4497-BF47-C4B9530F089C}" srcOrd="4" destOrd="0" presId="urn:microsoft.com/office/officeart/2005/8/layout/hList6"/>
    <dgm:cxn modelId="{109D7B0E-241C-439E-A7ED-E839A8CBF96F}" type="presParOf" srcId="{BB314B8D-E096-4350-9173-589FBC111745}" destId="{1CB77942-CE48-4C5A-BFC6-29FE7359919B}" srcOrd="5" destOrd="0" presId="urn:microsoft.com/office/officeart/2005/8/layout/hList6"/>
    <dgm:cxn modelId="{04B1F8D0-91AA-472E-93C3-622E473FEF60}" type="presParOf" srcId="{BB314B8D-E096-4350-9173-589FBC111745}" destId="{3A2BDD64-40CB-4840-8470-BD5F8B54CBF9}"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4" qsCatId="simple" csTypeId="urn:microsoft.com/office/officeart/2005/8/colors/accent1_3" csCatId="accent1" phldr="1"/>
      <dgm:spPr/>
      <dgm:t>
        <a:bodyPr/>
        <a:lstStyle/>
        <a:p>
          <a:endParaRPr lang="en-US"/>
        </a:p>
      </dgm:t>
    </dgm:pt>
    <dgm:pt modelId="{7D4BE78C-B7B4-4077-B0AD-97D53CF71A52}">
      <dgm:prSet phldrT="[Text]" custT="1"/>
      <dgm:spPr/>
      <dgm:t>
        <a:bodyPr/>
        <a:lstStyle/>
        <a:p>
          <a:r>
            <a:rPr lang="en-US" sz="3600" dirty="0" smtClean="0">
              <a:latin typeface="Calibri" pitchFamily="34" charset="0"/>
              <a:cs typeface="Calibri" pitchFamily="34" charset="0"/>
            </a:rPr>
            <a:t>Analysis</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D1394DA6-94EC-4454-AA53-D3B47D31CC5D}">
      <dgm:prSet phldrT="[Text]" custT="1"/>
      <dgm:spPr/>
      <dgm:t>
        <a:bodyPr/>
        <a:lstStyle/>
        <a:p>
          <a:r>
            <a:rPr lang="en-US" sz="3200" smtClean="0"/>
            <a:t>To determine the effectiveness of the website in helping trailing spouses/partners obtain employment in the regional area</a:t>
          </a:r>
          <a:endParaRPr lang="en-US" sz="3200" dirty="0">
            <a:latin typeface="Calibri" pitchFamily="34" charset="0"/>
            <a:cs typeface="Calibri" pitchFamily="34" charset="0"/>
          </a:endParaRPr>
        </a:p>
      </dgm:t>
    </dgm:pt>
    <dgm:pt modelId="{74EEBFB9-4729-425E-B034-F8BBB7F90C1F}" type="parTrans" cxnId="{AC346F6B-A788-4794-8827-277B7EA336EF}">
      <dgm:prSet/>
      <dgm:spPr/>
      <dgm:t>
        <a:bodyPr/>
        <a:lstStyle/>
        <a:p>
          <a:endParaRPr lang="en-US"/>
        </a:p>
      </dgm:t>
    </dgm:pt>
    <dgm:pt modelId="{0CD79DF9-A57B-4499-802F-2DB65B2697C9}" type="sibTrans" cxnId="{AC346F6B-A788-4794-8827-277B7EA336EF}">
      <dgm:prSet/>
      <dgm:spPr/>
      <dgm:t>
        <a:bodyPr/>
        <a:lstStyle/>
        <a:p>
          <a:endParaRPr lang="en-US"/>
        </a:p>
      </dgm:t>
    </dgm:pt>
    <dgm:pt modelId="{5BCE5694-4DDD-4BEA-B5C6-74FACA122150}">
      <dgm:prSet phldrT="[Text]" custT="1"/>
      <dgm:spPr/>
      <dgm:t>
        <a:bodyPr/>
        <a:lstStyle/>
        <a:p>
          <a:r>
            <a:rPr lang="en-US" sz="3600" dirty="0" smtClean="0">
              <a:latin typeface="Calibri" pitchFamily="34" charset="0"/>
              <a:cs typeface="Calibri" pitchFamily="34" charset="0"/>
            </a:rPr>
            <a:t>Data element</a:t>
          </a:r>
          <a:endParaRPr lang="en-US" dirty="0"/>
        </a:p>
      </dgm:t>
    </dgm:pt>
    <dgm:pt modelId="{87D60916-C3CB-4EF6-9990-B87A7DB42DC5}" type="parTrans" cxnId="{FDFE4BC3-3CF5-45B3-A604-4C4B8E47599A}">
      <dgm:prSet/>
      <dgm:spPr/>
      <dgm:t>
        <a:bodyPr/>
        <a:lstStyle/>
        <a:p>
          <a:endParaRPr lang="en-US"/>
        </a:p>
      </dgm:t>
    </dgm:pt>
    <dgm:pt modelId="{FA2314E8-7034-4610-AEEF-9EE85B705AAC}" type="sibTrans" cxnId="{FDFE4BC3-3CF5-45B3-A604-4C4B8E47599A}">
      <dgm:prSet/>
      <dgm:spPr/>
      <dgm:t>
        <a:bodyPr/>
        <a:lstStyle/>
        <a:p>
          <a:endParaRPr lang="en-US"/>
        </a:p>
      </dgm:t>
    </dgm:pt>
    <dgm:pt modelId="{1A9965C1-4933-491D-95E9-A8E10E5D6382}">
      <dgm:prSet phldrT="[Text]" custT="1"/>
      <dgm:spPr/>
      <dgm:t>
        <a:bodyPr/>
        <a:lstStyle/>
        <a:p>
          <a:r>
            <a:rPr lang="en-US" dirty="0" smtClean="0"/>
            <a:t>Many aspects….</a:t>
          </a:r>
          <a:endParaRPr lang="en-US" dirty="0"/>
        </a:p>
      </dgm:t>
    </dgm:pt>
    <dgm:pt modelId="{43B96984-A2B0-41B9-8AE7-CC05F8D68CC9}" type="parTrans" cxnId="{B71D6B91-709B-4175-AE6C-CA6601D23F79}">
      <dgm:prSet/>
      <dgm:spPr/>
      <dgm:t>
        <a:bodyPr/>
        <a:lstStyle/>
        <a:p>
          <a:endParaRPr lang="en-US"/>
        </a:p>
      </dgm:t>
    </dgm:pt>
    <dgm:pt modelId="{159077C8-4032-4873-B6FD-1B1839553F23}" type="sibTrans" cxnId="{B71D6B91-709B-4175-AE6C-CA6601D23F79}">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2" custLinFactNeighborX="-382" custLinFactNeighborY="1560">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2" custScaleX="104863" custScaleY="121781">
        <dgm:presLayoutVars>
          <dgm:bulletEnabled val="1"/>
        </dgm:presLayoutVars>
      </dgm:prSet>
      <dgm:spPr/>
      <dgm:t>
        <a:bodyPr/>
        <a:lstStyle/>
        <a:p>
          <a:endParaRPr lang="en-US"/>
        </a:p>
      </dgm:t>
    </dgm:pt>
    <dgm:pt modelId="{39A566BD-AC94-419B-B63C-DBC43E9C6FB4}" type="pres">
      <dgm:prSet presAssocID="{DFD07842-E0B2-4216-BC95-73CE3C9DED76}" presName="sp" presStyleCnt="0"/>
      <dgm:spPr/>
      <dgm:t>
        <a:bodyPr/>
        <a:lstStyle/>
        <a:p>
          <a:endParaRPr lang="en-US"/>
        </a:p>
      </dgm:t>
    </dgm:pt>
    <dgm:pt modelId="{39C8EFEF-1FE5-4774-8AA7-48F4F150373B}" type="pres">
      <dgm:prSet presAssocID="{5BCE5694-4DDD-4BEA-B5C6-74FACA122150}" presName="linNode" presStyleCnt="0"/>
      <dgm:spPr/>
      <dgm:t>
        <a:bodyPr/>
        <a:lstStyle/>
        <a:p>
          <a:endParaRPr lang="en-US"/>
        </a:p>
      </dgm:t>
    </dgm:pt>
    <dgm:pt modelId="{4DD23A3C-5C82-4072-8B86-4C7D18253A4E}" type="pres">
      <dgm:prSet presAssocID="{5BCE5694-4DDD-4BEA-B5C6-74FACA122150}" presName="parentText" presStyleLbl="node1" presStyleIdx="1" presStyleCnt="2">
        <dgm:presLayoutVars>
          <dgm:chMax val="1"/>
          <dgm:bulletEnabled val="1"/>
        </dgm:presLayoutVars>
      </dgm:prSet>
      <dgm:spPr/>
      <dgm:t>
        <a:bodyPr/>
        <a:lstStyle/>
        <a:p>
          <a:endParaRPr lang="en-US"/>
        </a:p>
      </dgm:t>
    </dgm:pt>
    <dgm:pt modelId="{81CE1F34-56C4-44AD-87FE-08CCF2174C66}" type="pres">
      <dgm:prSet presAssocID="{5BCE5694-4DDD-4BEA-B5C6-74FACA122150}" presName="descendantText" presStyleLbl="alignAccFollowNode1" presStyleIdx="1" presStyleCnt="2">
        <dgm:presLayoutVars>
          <dgm:bulletEnabled val="1"/>
        </dgm:presLayoutVars>
      </dgm:prSet>
      <dgm:spPr/>
      <dgm:t>
        <a:bodyPr/>
        <a:lstStyle/>
        <a:p>
          <a:endParaRPr lang="en-US"/>
        </a:p>
      </dgm:t>
    </dgm:pt>
  </dgm:ptLst>
  <dgm:cxnLst>
    <dgm:cxn modelId="{D6A5938C-BE20-43D1-A2FE-8CDFF474997A}" type="presOf" srcId="{D1394DA6-94EC-4454-AA53-D3B47D31CC5D}" destId="{3AA629E4-142A-4C1B-844A-98EEE18D0BC2}" srcOrd="0" destOrd="0" presId="urn:microsoft.com/office/officeart/2005/8/layout/vList5"/>
    <dgm:cxn modelId="{62AA2AFF-E88D-49DB-9010-B365C992C530}" type="presOf" srcId="{1A9965C1-4933-491D-95E9-A8E10E5D6382}" destId="{81CE1F34-56C4-44AD-87FE-08CCF2174C66}" srcOrd="0" destOrd="0" presId="urn:microsoft.com/office/officeart/2005/8/layout/vList5"/>
    <dgm:cxn modelId="{B1BD6774-F1C2-4139-81A7-BF391E097784}" type="presOf" srcId="{5BCE5694-4DDD-4BEA-B5C6-74FACA122150}" destId="{4DD23A3C-5C82-4072-8B86-4C7D18253A4E}" srcOrd="0" destOrd="0" presId="urn:microsoft.com/office/officeart/2005/8/layout/vList5"/>
    <dgm:cxn modelId="{AC346F6B-A788-4794-8827-277B7EA336EF}" srcId="{7D4BE78C-B7B4-4077-B0AD-97D53CF71A52}" destId="{D1394DA6-94EC-4454-AA53-D3B47D31CC5D}" srcOrd="0" destOrd="0" parTransId="{74EEBFB9-4729-425E-B034-F8BBB7F90C1F}" sibTransId="{0CD79DF9-A57B-4499-802F-2DB65B2697C9}"/>
    <dgm:cxn modelId="{B71D6B91-709B-4175-AE6C-CA6601D23F79}" srcId="{5BCE5694-4DDD-4BEA-B5C6-74FACA122150}" destId="{1A9965C1-4933-491D-95E9-A8E10E5D6382}" srcOrd="0" destOrd="0" parTransId="{43B96984-A2B0-41B9-8AE7-CC05F8D68CC9}" sibTransId="{159077C8-4032-4873-B6FD-1B1839553F23}"/>
    <dgm:cxn modelId="{FDFE4BC3-3CF5-45B3-A604-4C4B8E47599A}" srcId="{606EA749-2B2B-48E4-968F-2373A7CB655D}" destId="{5BCE5694-4DDD-4BEA-B5C6-74FACA122150}" srcOrd="1" destOrd="0" parTransId="{87D60916-C3CB-4EF6-9990-B87A7DB42DC5}" sibTransId="{FA2314E8-7034-4610-AEEF-9EE85B705AAC}"/>
    <dgm:cxn modelId="{544E3D3E-A116-4D3E-AD90-0389670F23E8}" srcId="{606EA749-2B2B-48E4-968F-2373A7CB655D}" destId="{7D4BE78C-B7B4-4077-B0AD-97D53CF71A52}" srcOrd="0" destOrd="0" parTransId="{7293B219-24DB-4892-8459-0B004880DD1F}" sibTransId="{DFD07842-E0B2-4216-BC95-73CE3C9DED76}"/>
    <dgm:cxn modelId="{A4EDCC71-A7F2-4E14-88B2-3954B89C5A27}" type="presOf" srcId="{7D4BE78C-B7B4-4077-B0AD-97D53CF71A52}" destId="{A75E1A4D-88E5-4652-9D86-370C2B190C76}" srcOrd="0" destOrd="0" presId="urn:microsoft.com/office/officeart/2005/8/layout/vList5"/>
    <dgm:cxn modelId="{293FBB6E-319A-4CB0-AD8E-6FF6BF5A13FA}" type="presOf" srcId="{606EA749-2B2B-48E4-968F-2373A7CB655D}" destId="{5130A90A-5376-4B57-A205-1FDCEBB57CD4}" srcOrd="0" destOrd="0" presId="urn:microsoft.com/office/officeart/2005/8/layout/vList5"/>
    <dgm:cxn modelId="{C4A8C05E-9C81-44CD-879D-8B00C77ADE09}" type="presParOf" srcId="{5130A90A-5376-4B57-A205-1FDCEBB57CD4}" destId="{E8ABE37A-89B9-4A17-88D2-A79EF0893CAC}" srcOrd="0" destOrd="0" presId="urn:microsoft.com/office/officeart/2005/8/layout/vList5"/>
    <dgm:cxn modelId="{64F21FCA-32B0-4892-8360-CBDC0AEFD087}" type="presParOf" srcId="{E8ABE37A-89B9-4A17-88D2-A79EF0893CAC}" destId="{A75E1A4D-88E5-4652-9D86-370C2B190C76}" srcOrd="0" destOrd="0" presId="urn:microsoft.com/office/officeart/2005/8/layout/vList5"/>
    <dgm:cxn modelId="{43944160-F5FA-4416-A68B-3BA86531BB9E}" type="presParOf" srcId="{E8ABE37A-89B9-4A17-88D2-A79EF0893CAC}" destId="{3AA629E4-142A-4C1B-844A-98EEE18D0BC2}" srcOrd="1" destOrd="0" presId="urn:microsoft.com/office/officeart/2005/8/layout/vList5"/>
    <dgm:cxn modelId="{C558F5A5-07F2-40F5-AB62-E47013189B06}" type="presParOf" srcId="{5130A90A-5376-4B57-A205-1FDCEBB57CD4}" destId="{39A566BD-AC94-419B-B63C-DBC43E9C6FB4}" srcOrd="1" destOrd="0" presId="urn:microsoft.com/office/officeart/2005/8/layout/vList5"/>
    <dgm:cxn modelId="{87F65A29-2928-4EB6-85BC-31AFB569E4EA}" type="presParOf" srcId="{5130A90A-5376-4B57-A205-1FDCEBB57CD4}" destId="{39C8EFEF-1FE5-4774-8AA7-48F4F150373B}" srcOrd="2" destOrd="0" presId="urn:microsoft.com/office/officeart/2005/8/layout/vList5"/>
    <dgm:cxn modelId="{AC2AC4DF-51CC-477F-9CF9-59936044AEF5}" type="presParOf" srcId="{39C8EFEF-1FE5-4774-8AA7-48F4F150373B}" destId="{4DD23A3C-5C82-4072-8B86-4C7D18253A4E}" srcOrd="0" destOrd="0" presId="urn:microsoft.com/office/officeart/2005/8/layout/vList5"/>
    <dgm:cxn modelId="{0C49EC95-5022-4009-980A-E485FC2108AE}" type="presParOf" srcId="{39C8EFEF-1FE5-4774-8AA7-48F4F150373B}" destId="{81CE1F34-56C4-44AD-87FE-08CCF2174C6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FC5BC946-FF7D-4FC3-BF3D-63A49DA19258}">
      <dgm:prSet phldrT="[Text]"/>
      <dgm:spPr/>
      <dgm:t>
        <a:bodyPr/>
        <a:lstStyle/>
        <a:p>
          <a:r>
            <a:rPr lang="en-US" i="1" dirty="0" smtClean="0"/>
            <a:t>Activity 3:</a:t>
          </a:r>
        </a:p>
        <a:p>
          <a:r>
            <a:rPr lang="en-US" i="1" dirty="0" smtClean="0"/>
            <a:t>Implement Dual Career Program</a:t>
          </a:r>
          <a:r>
            <a:rPr lang="en-US" dirty="0" smtClean="0"/>
            <a:t> </a:t>
          </a:r>
          <a:endParaRPr lang="en-US" i="1" dirty="0" smtClean="0"/>
        </a:p>
      </dgm:t>
    </dgm:pt>
    <dgm:pt modelId="{1493F481-70ED-4C12-B856-803213323759}" type="parTrans" cxnId="{4DD6C597-1E94-4DE4-B5BF-D27B0D111551}">
      <dgm:prSet/>
      <dgm:spPr/>
      <dgm:t>
        <a:bodyPr/>
        <a:lstStyle/>
        <a:p>
          <a:endParaRPr lang="en-US"/>
        </a:p>
      </dgm:t>
    </dgm:pt>
    <dgm:pt modelId="{747DDE16-641A-4B24-AEC1-58E0535FF969}" type="sibTrans" cxnId="{4DD6C597-1E94-4DE4-B5BF-D27B0D111551}">
      <dgm:prSet/>
      <dgm:spPr/>
      <dgm:t>
        <a:bodyPr/>
        <a:lstStyle/>
        <a:p>
          <a:endParaRPr lang="en-US"/>
        </a:p>
      </dgm:t>
    </dgm:pt>
    <dgm:pt modelId="{B17E0A5A-51FF-4767-9719-E439981C2CD9}">
      <dgm:prSet phldrT="[Text]" custT="1"/>
      <dgm:spPr/>
      <dgm:t>
        <a:bodyPr/>
        <a:lstStyle/>
        <a:p>
          <a:r>
            <a:rPr lang="en-US" sz="3600" dirty="0" smtClean="0">
              <a:latin typeface="Calibri" pitchFamily="34" charset="0"/>
              <a:cs typeface="Calibri" pitchFamily="34" charset="0"/>
            </a:rPr>
            <a:t>Institutionalization of shared policies and expectations</a:t>
          </a:r>
          <a:endParaRPr lang="en-US" sz="3600" dirty="0">
            <a:latin typeface="Calibri" pitchFamily="34" charset="0"/>
            <a:cs typeface="Calibri" pitchFamily="34" charset="0"/>
          </a:endParaRPr>
        </a:p>
      </dgm:t>
    </dgm:pt>
    <dgm:pt modelId="{71636291-1583-4788-A5C3-70BE6A6329C1}" type="parTrans" cxnId="{49A87DA1-20EA-4513-9334-6A7235CCFF1B}">
      <dgm:prSet/>
      <dgm:spPr/>
      <dgm:t>
        <a:bodyPr/>
        <a:lstStyle/>
        <a:p>
          <a:endParaRPr lang="en-US"/>
        </a:p>
      </dgm:t>
    </dgm:pt>
    <dgm:pt modelId="{9A12C63E-FA5B-48CA-ACF3-FA885FE6268B}" type="sibTrans" cxnId="{49A87DA1-20EA-4513-9334-6A7235CCFF1B}">
      <dgm:prSet/>
      <dgm:spPr/>
      <dgm:t>
        <a:bodyPr/>
        <a:lstStyle/>
        <a:p>
          <a:endParaRPr lang="en-US"/>
        </a:p>
      </dgm:t>
    </dgm:pt>
    <dgm:pt modelId="{C01D3A98-3404-4EA5-8F91-C93FA51F8577}">
      <dgm:prSet phldrT="[Text]" custT="1"/>
      <dgm:spPr/>
      <dgm:t>
        <a:bodyPr/>
        <a:lstStyle/>
        <a:p>
          <a:r>
            <a:rPr lang="en-US" sz="3600" dirty="0" smtClean="0">
              <a:latin typeface="Calibri" pitchFamily="34" charset="0"/>
              <a:cs typeface="Calibri" pitchFamily="34" charset="0"/>
            </a:rPr>
            <a:t>Oversees usage and value of website</a:t>
          </a:r>
          <a:endParaRPr lang="en-US" sz="3600" dirty="0">
            <a:latin typeface="Calibri" pitchFamily="34" charset="0"/>
            <a:cs typeface="Calibri" pitchFamily="34" charset="0"/>
          </a:endParaRPr>
        </a:p>
      </dgm:t>
    </dgm:pt>
    <dgm:pt modelId="{8F161450-5D22-4E87-90DC-B8A66BED13B7}" type="parTrans" cxnId="{131120B2-13E3-4290-BAC6-16FDE6D720C4}">
      <dgm:prSet/>
      <dgm:spPr/>
      <dgm:t>
        <a:bodyPr/>
        <a:lstStyle/>
        <a:p>
          <a:endParaRPr lang="en-US"/>
        </a:p>
      </dgm:t>
    </dgm:pt>
    <dgm:pt modelId="{C894277E-526F-4E24-A194-C4F30BA1E327}" type="sibTrans" cxnId="{131120B2-13E3-4290-BAC6-16FDE6D720C4}">
      <dgm:prSet/>
      <dgm:spPr/>
      <dgm:t>
        <a:bodyPr/>
        <a:lstStyle/>
        <a:p>
          <a:endParaRPr lang="en-US"/>
        </a:p>
      </dgm:t>
    </dgm:pt>
    <dgm:pt modelId="{1D50773A-2C97-4F5F-87FC-FFC629401DFE}">
      <dgm:prSet phldrT="[Text]" custT="1"/>
      <dgm:spPr/>
      <dgm:t>
        <a:bodyPr/>
        <a:lstStyle/>
        <a:p>
          <a:r>
            <a:rPr lang="en-US" sz="3600" dirty="0" smtClean="0">
              <a:latin typeface="Calibri" pitchFamily="34" charset="0"/>
              <a:cs typeface="Calibri" pitchFamily="34" charset="0"/>
            </a:rPr>
            <a:t>Requires support of part-time employee </a:t>
          </a:r>
          <a:endParaRPr lang="en-US" sz="3600" dirty="0">
            <a:latin typeface="Calibri" pitchFamily="34" charset="0"/>
            <a:cs typeface="Calibri" pitchFamily="34" charset="0"/>
          </a:endParaRPr>
        </a:p>
      </dgm:t>
    </dgm:pt>
    <dgm:pt modelId="{C2E2AE12-4B4A-42F5-A02F-6B56448E3C74}" type="parTrans" cxnId="{2954BB4E-57F5-474A-A6B7-036317265A18}">
      <dgm:prSet/>
      <dgm:spPr/>
      <dgm:t>
        <a:bodyPr/>
        <a:lstStyle/>
        <a:p>
          <a:endParaRPr lang="en-US"/>
        </a:p>
      </dgm:t>
    </dgm:pt>
    <dgm:pt modelId="{A256B558-F32F-4DEF-8B9A-FAADACB89813}" type="sibTrans" cxnId="{2954BB4E-57F5-474A-A6B7-036317265A18}">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FBC93658-01E8-41D5-9C16-202359D2723F}" type="pres">
      <dgm:prSet presAssocID="{FC5BC946-FF7D-4FC3-BF3D-63A49DA19258}" presName="linNode" presStyleCnt="0"/>
      <dgm:spPr/>
      <dgm:t>
        <a:bodyPr/>
        <a:lstStyle/>
        <a:p>
          <a:endParaRPr lang="en-US"/>
        </a:p>
      </dgm:t>
    </dgm:pt>
    <dgm:pt modelId="{B353D0F2-124D-495D-A93A-C343D3B19BB5}" type="pres">
      <dgm:prSet presAssocID="{FC5BC946-FF7D-4FC3-BF3D-63A49DA19258}" presName="parentText" presStyleLbl="node1" presStyleIdx="0" presStyleCnt="1">
        <dgm:presLayoutVars>
          <dgm:chMax val="1"/>
          <dgm:bulletEnabled val="1"/>
        </dgm:presLayoutVars>
      </dgm:prSet>
      <dgm:spPr/>
      <dgm:t>
        <a:bodyPr/>
        <a:lstStyle/>
        <a:p>
          <a:endParaRPr lang="en-US"/>
        </a:p>
      </dgm:t>
    </dgm:pt>
    <dgm:pt modelId="{BD7C10FD-AE38-4F9B-94C1-1885CA42EA30}" type="pres">
      <dgm:prSet presAssocID="{FC5BC946-FF7D-4FC3-BF3D-63A49DA19258}" presName="descendantText" presStyleLbl="alignAccFollowNode1" presStyleIdx="0" presStyleCnt="1" custScaleX="174925" custScaleY="119485">
        <dgm:presLayoutVars>
          <dgm:bulletEnabled val="1"/>
        </dgm:presLayoutVars>
      </dgm:prSet>
      <dgm:spPr/>
      <dgm:t>
        <a:bodyPr/>
        <a:lstStyle/>
        <a:p>
          <a:endParaRPr lang="en-US"/>
        </a:p>
      </dgm:t>
    </dgm:pt>
  </dgm:ptLst>
  <dgm:cxnLst>
    <dgm:cxn modelId="{EB9ACD06-B434-467E-8191-2A5D8EA709F7}" type="presOf" srcId="{FC5BC946-FF7D-4FC3-BF3D-63A49DA19258}" destId="{B353D0F2-124D-495D-A93A-C343D3B19BB5}" srcOrd="0" destOrd="0" presId="urn:microsoft.com/office/officeart/2005/8/layout/vList5"/>
    <dgm:cxn modelId="{C543FBE8-B2A4-462B-B7CC-338AF8B0FF51}" type="presOf" srcId="{C01D3A98-3404-4EA5-8F91-C93FA51F8577}" destId="{BD7C10FD-AE38-4F9B-94C1-1885CA42EA30}" srcOrd="0" destOrd="1" presId="urn:microsoft.com/office/officeart/2005/8/layout/vList5"/>
    <dgm:cxn modelId="{4DD6C597-1E94-4DE4-B5BF-D27B0D111551}" srcId="{606EA749-2B2B-48E4-968F-2373A7CB655D}" destId="{FC5BC946-FF7D-4FC3-BF3D-63A49DA19258}" srcOrd="0" destOrd="0" parTransId="{1493F481-70ED-4C12-B856-803213323759}" sibTransId="{747DDE16-641A-4B24-AEC1-58E0535FF969}"/>
    <dgm:cxn modelId="{567A881B-6F3D-4E46-938E-BC526EC4F529}" type="presOf" srcId="{B17E0A5A-51FF-4767-9719-E439981C2CD9}" destId="{BD7C10FD-AE38-4F9B-94C1-1885CA42EA30}" srcOrd="0" destOrd="0" presId="urn:microsoft.com/office/officeart/2005/8/layout/vList5"/>
    <dgm:cxn modelId="{49A87DA1-20EA-4513-9334-6A7235CCFF1B}" srcId="{FC5BC946-FF7D-4FC3-BF3D-63A49DA19258}" destId="{B17E0A5A-51FF-4767-9719-E439981C2CD9}" srcOrd="0" destOrd="0" parTransId="{71636291-1583-4788-A5C3-70BE6A6329C1}" sibTransId="{9A12C63E-FA5B-48CA-ACF3-FA885FE6268B}"/>
    <dgm:cxn modelId="{4D49FF69-4941-46FE-9B71-B2710424F0B6}" type="presOf" srcId="{1D50773A-2C97-4F5F-87FC-FFC629401DFE}" destId="{BD7C10FD-AE38-4F9B-94C1-1885CA42EA30}" srcOrd="0" destOrd="2" presId="urn:microsoft.com/office/officeart/2005/8/layout/vList5"/>
    <dgm:cxn modelId="{B6DB014C-68AE-43C0-ABA3-2A86B886080D}" type="presOf" srcId="{606EA749-2B2B-48E4-968F-2373A7CB655D}" destId="{5130A90A-5376-4B57-A205-1FDCEBB57CD4}" srcOrd="0" destOrd="0" presId="urn:microsoft.com/office/officeart/2005/8/layout/vList5"/>
    <dgm:cxn modelId="{2954BB4E-57F5-474A-A6B7-036317265A18}" srcId="{FC5BC946-FF7D-4FC3-BF3D-63A49DA19258}" destId="{1D50773A-2C97-4F5F-87FC-FFC629401DFE}" srcOrd="2" destOrd="0" parTransId="{C2E2AE12-4B4A-42F5-A02F-6B56448E3C74}" sibTransId="{A256B558-F32F-4DEF-8B9A-FAADACB89813}"/>
    <dgm:cxn modelId="{131120B2-13E3-4290-BAC6-16FDE6D720C4}" srcId="{FC5BC946-FF7D-4FC3-BF3D-63A49DA19258}" destId="{C01D3A98-3404-4EA5-8F91-C93FA51F8577}" srcOrd="1" destOrd="0" parTransId="{8F161450-5D22-4E87-90DC-B8A66BED13B7}" sibTransId="{C894277E-526F-4E24-A194-C4F30BA1E327}"/>
    <dgm:cxn modelId="{ABBC9C61-A22A-4A41-82CE-294FE76895EC}" type="presParOf" srcId="{5130A90A-5376-4B57-A205-1FDCEBB57CD4}" destId="{FBC93658-01E8-41D5-9C16-202359D2723F}" srcOrd="0" destOrd="0" presId="urn:microsoft.com/office/officeart/2005/8/layout/vList5"/>
    <dgm:cxn modelId="{B1FCB133-25D3-46CB-A143-79A6306439D2}" type="presParOf" srcId="{FBC93658-01E8-41D5-9C16-202359D2723F}" destId="{B353D0F2-124D-495D-A93A-C343D3B19BB5}" srcOrd="0" destOrd="0" presId="urn:microsoft.com/office/officeart/2005/8/layout/vList5"/>
    <dgm:cxn modelId="{91B1A391-C90D-44AB-8DD6-E963E3086687}" type="presParOf" srcId="{FBC93658-01E8-41D5-9C16-202359D2723F}" destId="{BD7C10FD-AE38-4F9B-94C1-1885CA42EA3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4" qsCatId="simple" csTypeId="urn:microsoft.com/office/officeart/2005/8/colors/accent1_3" csCatId="accent1" phldr="1"/>
      <dgm:spPr/>
      <dgm:t>
        <a:bodyPr/>
        <a:lstStyle/>
        <a:p>
          <a:endParaRPr lang="en-US"/>
        </a:p>
      </dgm:t>
    </dgm:pt>
    <dgm:pt modelId="{7D4BE78C-B7B4-4077-B0AD-97D53CF71A52}">
      <dgm:prSet phldrT="[Text]" custT="1"/>
      <dgm:spPr/>
      <dgm:t>
        <a:bodyPr/>
        <a:lstStyle/>
        <a:p>
          <a:r>
            <a:rPr lang="en-US" sz="3600" dirty="0" smtClean="0">
              <a:latin typeface="Calibri" pitchFamily="34" charset="0"/>
              <a:cs typeface="Calibri" pitchFamily="34" charset="0"/>
            </a:rPr>
            <a:t>Analysis</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D1394DA6-94EC-4454-AA53-D3B47D31CC5D}">
      <dgm:prSet phldrT="[Text]" custT="1"/>
      <dgm:spPr/>
      <dgm:t>
        <a:bodyPr/>
        <a:lstStyle/>
        <a:p>
          <a:r>
            <a:rPr lang="en-US" sz="3200" dirty="0" smtClean="0"/>
            <a:t>To improve the portfolios of the registered users and increase the likelihood of their obtaining regional employment</a:t>
          </a:r>
          <a:endParaRPr lang="en-US" sz="3200" dirty="0">
            <a:latin typeface="Calibri" pitchFamily="34" charset="0"/>
            <a:cs typeface="Calibri" pitchFamily="34" charset="0"/>
          </a:endParaRPr>
        </a:p>
      </dgm:t>
    </dgm:pt>
    <dgm:pt modelId="{74EEBFB9-4729-425E-B034-F8BBB7F90C1F}" type="parTrans" cxnId="{AC346F6B-A788-4794-8827-277B7EA336EF}">
      <dgm:prSet/>
      <dgm:spPr/>
      <dgm:t>
        <a:bodyPr/>
        <a:lstStyle/>
        <a:p>
          <a:endParaRPr lang="en-US"/>
        </a:p>
      </dgm:t>
    </dgm:pt>
    <dgm:pt modelId="{0CD79DF9-A57B-4499-802F-2DB65B2697C9}" type="sibTrans" cxnId="{AC346F6B-A788-4794-8827-277B7EA336EF}">
      <dgm:prSet/>
      <dgm:spPr/>
      <dgm:t>
        <a:bodyPr/>
        <a:lstStyle/>
        <a:p>
          <a:endParaRPr lang="en-US"/>
        </a:p>
      </dgm:t>
    </dgm:pt>
    <dgm:pt modelId="{5BCE5694-4DDD-4BEA-B5C6-74FACA122150}">
      <dgm:prSet phldrT="[Text]" custT="1"/>
      <dgm:spPr/>
      <dgm:t>
        <a:bodyPr/>
        <a:lstStyle/>
        <a:p>
          <a:r>
            <a:rPr lang="en-US" sz="3600" dirty="0" smtClean="0">
              <a:latin typeface="Calibri" pitchFamily="34" charset="0"/>
              <a:cs typeface="Calibri" pitchFamily="34" charset="0"/>
            </a:rPr>
            <a:t>Data element</a:t>
          </a:r>
          <a:endParaRPr lang="en-US" dirty="0"/>
        </a:p>
      </dgm:t>
    </dgm:pt>
    <dgm:pt modelId="{87D60916-C3CB-4EF6-9990-B87A7DB42DC5}" type="parTrans" cxnId="{FDFE4BC3-3CF5-45B3-A604-4C4B8E47599A}">
      <dgm:prSet/>
      <dgm:spPr/>
      <dgm:t>
        <a:bodyPr/>
        <a:lstStyle/>
        <a:p>
          <a:endParaRPr lang="en-US"/>
        </a:p>
      </dgm:t>
    </dgm:pt>
    <dgm:pt modelId="{FA2314E8-7034-4610-AEEF-9EE85B705AAC}" type="sibTrans" cxnId="{FDFE4BC3-3CF5-45B3-A604-4C4B8E47599A}">
      <dgm:prSet/>
      <dgm:spPr/>
      <dgm:t>
        <a:bodyPr/>
        <a:lstStyle/>
        <a:p>
          <a:endParaRPr lang="en-US"/>
        </a:p>
      </dgm:t>
    </dgm:pt>
    <dgm:pt modelId="{1A9965C1-4933-491D-95E9-A8E10E5D6382}">
      <dgm:prSet phldrT="[Text]" custT="1"/>
      <dgm:spPr/>
      <dgm:t>
        <a:bodyPr/>
        <a:lstStyle/>
        <a:p>
          <a:r>
            <a:rPr lang="en-US" sz="3200" dirty="0" smtClean="0"/>
            <a:t>Number of faculty who are </a:t>
          </a:r>
          <a:r>
            <a:rPr lang="en-US" sz="3200" b="1" i="1" dirty="0" smtClean="0">
              <a:solidFill>
                <a:srgbClr val="993333"/>
              </a:solidFill>
            </a:rPr>
            <a:t>retained</a:t>
          </a:r>
          <a:r>
            <a:rPr lang="en-US" sz="3200" dirty="0" smtClean="0"/>
            <a:t> by the university because spouse/partner found employment</a:t>
          </a:r>
          <a:endParaRPr lang="en-US" sz="3200" dirty="0"/>
        </a:p>
      </dgm:t>
    </dgm:pt>
    <dgm:pt modelId="{43B96984-A2B0-41B9-8AE7-CC05F8D68CC9}" type="parTrans" cxnId="{B71D6B91-709B-4175-AE6C-CA6601D23F79}">
      <dgm:prSet/>
      <dgm:spPr/>
      <dgm:t>
        <a:bodyPr/>
        <a:lstStyle/>
        <a:p>
          <a:endParaRPr lang="en-US"/>
        </a:p>
      </dgm:t>
    </dgm:pt>
    <dgm:pt modelId="{159077C8-4032-4873-B6FD-1B1839553F23}" type="sibTrans" cxnId="{B71D6B91-709B-4175-AE6C-CA6601D23F79}">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2" custLinFactNeighborX="-382" custLinFactNeighborY="1560">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2" custScaleX="104863" custScaleY="121781">
        <dgm:presLayoutVars>
          <dgm:bulletEnabled val="1"/>
        </dgm:presLayoutVars>
      </dgm:prSet>
      <dgm:spPr/>
      <dgm:t>
        <a:bodyPr/>
        <a:lstStyle/>
        <a:p>
          <a:endParaRPr lang="en-US"/>
        </a:p>
      </dgm:t>
    </dgm:pt>
    <dgm:pt modelId="{39A566BD-AC94-419B-B63C-DBC43E9C6FB4}" type="pres">
      <dgm:prSet presAssocID="{DFD07842-E0B2-4216-BC95-73CE3C9DED76}" presName="sp" presStyleCnt="0"/>
      <dgm:spPr/>
      <dgm:t>
        <a:bodyPr/>
        <a:lstStyle/>
        <a:p>
          <a:endParaRPr lang="en-US"/>
        </a:p>
      </dgm:t>
    </dgm:pt>
    <dgm:pt modelId="{39C8EFEF-1FE5-4774-8AA7-48F4F150373B}" type="pres">
      <dgm:prSet presAssocID="{5BCE5694-4DDD-4BEA-B5C6-74FACA122150}" presName="linNode" presStyleCnt="0"/>
      <dgm:spPr/>
      <dgm:t>
        <a:bodyPr/>
        <a:lstStyle/>
        <a:p>
          <a:endParaRPr lang="en-US"/>
        </a:p>
      </dgm:t>
    </dgm:pt>
    <dgm:pt modelId="{4DD23A3C-5C82-4072-8B86-4C7D18253A4E}" type="pres">
      <dgm:prSet presAssocID="{5BCE5694-4DDD-4BEA-B5C6-74FACA122150}" presName="parentText" presStyleLbl="node1" presStyleIdx="1" presStyleCnt="2">
        <dgm:presLayoutVars>
          <dgm:chMax val="1"/>
          <dgm:bulletEnabled val="1"/>
        </dgm:presLayoutVars>
      </dgm:prSet>
      <dgm:spPr/>
      <dgm:t>
        <a:bodyPr/>
        <a:lstStyle/>
        <a:p>
          <a:endParaRPr lang="en-US"/>
        </a:p>
      </dgm:t>
    </dgm:pt>
    <dgm:pt modelId="{81CE1F34-56C4-44AD-87FE-08CCF2174C66}" type="pres">
      <dgm:prSet presAssocID="{5BCE5694-4DDD-4BEA-B5C6-74FACA122150}" presName="descendantText" presStyleLbl="alignAccFollowNode1" presStyleIdx="1" presStyleCnt="2">
        <dgm:presLayoutVars>
          <dgm:bulletEnabled val="1"/>
        </dgm:presLayoutVars>
      </dgm:prSet>
      <dgm:spPr/>
      <dgm:t>
        <a:bodyPr/>
        <a:lstStyle/>
        <a:p>
          <a:endParaRPr lang="en-US"/>
        </a:p>
      </dgm:t>
    </dgm:pt>
  </dgm:ptLst>
  <dgm:cxnLst>
    <dgm:cxn modelId="{78E4E2C4-E24F-465C-9202-B439EABDC3D3}" type="presOf" srcId="{5BCE5694-4DDD-4BEA-B5C6-74FACA122150}" destId="{4DD23A3C-5C82-4072-8B86-4C7D18253A4E}" srcOrd="0" destOrd="0" presId="urn:microsoft.com/office/officeart/2005/8/layout/vList5"/>
    <dgm:cxn modelId="{2886DDB5-72F0-4197-8995-BA4824A171B0}" type="presOf" srcId="{1A9965C1-4933-491D-95E9-A8E10E5D6382}" destId="{81CE1F34-56C4-44AD-87FE-08CCF2174C66}" srcOrd="0" destOrd="0" presId="urn:microsoft.com/office/officeart/2005/8/layout/vList5"/>
    <dgm:cxn modelId="{AC346F6B-A788-4794-8827-277B7EA336EF}" srcId="{7D4BE78C-B7B4-4077-B0AD-97D53CF71A52}" destId="{D1394DA6-94EC-4454-AA53-D3B47D31CC5D}" srcOrd="0" destOrd="0" parTransId="{74EEBFB9-4729-425E-B034-F8BBB7F90C1F}" sibTransId="{0CD79DF9-A57B-4499-802F-2DB65B2697C9}"/>
    <dgm:cxn modelId="{B71D6B91-709B-4175-AE6C-CA6601D23F79}" srcId="{5BCE5694-4DDD-4BEA-B5C6-74FACA122150}" destId="{1A9965C1-4933-491D-95E9-A8E10E5D6382}" srcOrd="0" destOrd="0" parTransId="{43B96984-A2B0-41B9-8AE7-CC05F8D68CC9}" sibTransId="{159077C8-4032-4873-B6FD-1B1839553F23}"/>
    <dgm:cxn modelId="{87A5A48E-E7ED-4DDB-A94A-4D36FDF14BD1}" type="presOf" srcId="{7D4BE78C-B7B4-4077-B0AD-97D53CF71A52}" destId="{A75E1A4D-88E5-4652-9D86-370C2B190C76}" srcOrd="0" destOrd="0" presId="urn:microsoft.com/office/officeart/2005/8/layout/vList5"/>
    <dgm:cxn modelId="{12707BB0-8EF3-45C9-A622-646DB1E64FE3}" type="presOf" srcId="{D1394DA6-94EC-4454-AA53-D3B47D31CC5D}" destId="{3AA629E4-142A-4C1B-844A-98EEE18D0BC2}" srcOrd="0" destOrd="0" presId="urn:microsoft.com/office/officeart/2005/8/layout/vList5"/>
    <dgm:cxn modelId="{FDFE4BC3-3CF5-45B3-A604-4C4B8E47599A}" srcId="{606EA749-2B2B-48E4-968F-2373A7CB655D}" destId="{5BCE5694-4DDD-4BEA-B5C6-74FACA122150}" srcOrd="1" destOrd="0" parTransId="{87D60916-C3CB-4EF6-9990-B87A7DB42DC5}" sibTransId="{FA2314E8-7034-4610-AEEF-9EE85B705AAC}"/>
    <dgm:cxn modelId="{544E3D3E-A116-4D3E-AD90-0389670F23E8}" srcId="{606EA749-2B2B-48E4-968F-2373A7CB655D}" destId="{7D4BE78C-B7B4-4077-B0AD-97D53CF71A52}" srcOrd="0" destOrd="0" parTransId="{7293B219-24DB-4892-8459-0B004880DD1F}" sibTransId="{DFD07842-E0B2-4216-BC95-73CE3C9DED76}"/>
    <dgm:cxn modelId="{0E0EB212-AD2C-4478-B451-996199A76A73}" type="presOf" srcId="{606EA749-2B2B-48E4-968F-2373A7CB655D}" destId="{5130A90A-5376-4B57-A205-1FDCEBB57CD4}" srcOrd="0" destOrd="0" presId="urn:microsoft.com/office/officeart/2005/8/layout/vList5"/>
    <dgm:cxn modelId="{96FBEB19-9D8F-47EE-8A65-C1E668E51757}" type="presParOf" srcId="{5130A90A-5376-4B57-A205-1FDCEBB57CD4}" destId="{E8ABE37A-89B9-4A17-88D2-A79EF0893CAC}" srcOrd="0" destOrd="0" presId="urn:microsoft.com/office/officeart/2005/8/layout/vList5"/>
    <dgm:cxn modelId="{674FB8B0-4215-4D86-B857-BDCAF62C78C6}" type="presParOf" srcId="{E8ABE37A-89B9-4A17-88D2-A79EF0893CAC}" destId="{A75E1A4D-88E5-4652-9D86-370C2B190C76}" srcOrd="0" destOrd="0" presId="urn:microsoft.com/office/officeart/2005/8/layout/vList5"/>
    <dgm:cxn modelId="{07D66488-AA83-45F5-BFC4-9F8578E66ADE}" type="presParOf" srcId="{E8ABE37A-89B9-4A17-88D2-A79EF0893CAC}" destId="{3AA629E4-142A-4C1B-844A-98EEE18D0BC2}" srcOrd="1" destOrd="0" presId="urn:microsoft.com/office/officeart/2005/8/layout/vList5"/>
    <dgm:cxn modelId="{7F56F26E-3082-4B90-9044-7091614BAC8A}" type="presParOf" srcId="{5130A90A-5376-4B57-A205-1FDCEBB57CD4}" destId="{39A566BD-AC94-419B-B63C-DBC43E9C6FB4}" srcOrd="1" destOrd="0" presId="urn:microsoft.com/office/officeart/2005/8/layout/vList5"/>
    <dgm:cxn modelId="{A3174AB7-4670-4D8C-9732-131F1EC0D353}" type="presParOf" srcId="{5130A90A-5376-4B57-A205-1FDCEBB57CD4}" destId="{39C8EFEF-1FE5-4774-8AA7-48F4F150373B}" srcOrd="2" destOrd="0" presId="urn:microsoft.com/office/officeart/2005/8/layout/vList5"/>
    <dgm:cxn modelId="{AC708BD3-BE60-43E6-9A82-64E7F0A2614D}" type="presParOf" srcId="{39C8EFEF-1FE5-4774-8AA7-48F4F150373B}" destId="{4DD23A3C-5C82-4072-8B86-4C7D18253A4E}" srcOrd="0" destOrd="0" presId="urn:microsoft.com/office/officeart/2005/8/layout/vList5"/>
    <dgm:cxn modelId="{1426DAE8-D599-413C-9F47-EE6EECD90BB0}" type="presParOf" srcId="{39C8EFEF-1FE5-4774-8AA7-48F4F150373B}" destId="{81CE1F34-56C4-44AD-87FE-08CCF2174C6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7D4BE78C-B7B4-4077-B0AD-97D53CF71A52}">
      <dgm:prSet phldrT="[Text]"/>
      <dgm:spPr/>
      <dgm:t>
        <a:bodyPr/>
        <a:lstStyle/>
        <a:p>
          <a:r>
            <a:rPr lang="en-US" i="1" dirty="0" smtClean="0"/>
            <a:t>Activity 1:</a:t>
          </a:r>
        </a:p>
        <a:p>
          <a:r>
            <a:rPr lang="en-US" i="1" dirty="0" smtClean="0"/>
            <a:t>Create Dual Career Services Office</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000" dirty="0" smtClean="0">
              <a:latin typeface="Calibri" pitchFamily="34" charset="0"/>
              <a:cs typeface="Calibri" pitchFamily="34" charset="0"/>
            </a:rPr>
            <a:t>Initial site, Gannon, HR</a:t>
          </a:r>
          <a:endParaRPr lang="en-US" sz="20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CEB54955-7FAE-43BC-AFF7-985099464966}">
      <dgm:prSet phldrT="[Text]"/>
      <dgm:spPr/>
      <dgm:t>
        <a:bodyPr/>
        <a:lstStyle/>
        <a:p>
          <a:r>
            <a:rPr lang="en-US" i="1" dirty="0" smtClean="0"/>
            <a:t>Activity 2: </a:t>
          </a:r>
        </a:p>
        <a:p>
          <a:r>
            <a:rPr lang="en-US" i="1" dirty="0" smtClean="0"/>
            <a:t>Create and manage  DCCNP website</a:t>
          </a:r>
        </a:p>
      </dgm:t>
    </dgm:pt>
    <dgm:pt modelId="{57DE54D3-71D5-40D5-BB0B-C3904F670A01}" type="parTrans" cxnId="{435495A5-B58B-4437-A872-A1637266F1AC}">
      <dgm:prSet/>
      <dgm:spPr/>
      <dgm:t>
        <a:bodyPr/>
        <a:lstStyle/>
        <a:p>
          <a:endParaRPr lang="en-US"/>
        </a:p>
      </dgm:t>
    </dgm:pt>
    <dgm:pt modelId="{51AFF80D-BB6E-41C8-9736-17E32382F937}" type="sibTrans" cxnId="{435495A5-B58B-4437-A872-A1637266F1AC}">
      <dgm:prSet/>
      <dgm:spPr/>
      <dgm:t>
        <a:bodyPr/>
        <a:lstStyle/>
        <a:p>
          <a:endParaRPr lang="en-US"/>
        </a:p>
      </dgm:t>
    </dgm:pt>
    <dgm:pt modelId="{9DF28505-76F1-4F5D-BFF7-D0C8D4BA89F0}">
      <dgm:prSet phldrT="[Text]" custT="1"/>
      <dgm:spPr/>
      <dgm:t>
        <a:bodyPr/>
        <a:lstStyle/>
        <a:p>
          <a:r>
            <a:rPr lang="en-US" sz="2000" dirty="0" smtClean="0">
              <a:latin typeface="Calibri" pitchFamily="34" charset="0"/>
              <a:cs typeface="Calibri" pitchFamily="34" charset="0"/>
            </a:rPr>
            <a:t>Contracted, external development</a:t>
          </a:r>
          <a:endParaRPr lang="en-US" sz="2000" dirty="0">
            <a:latin typeface="Calibri" pitchFamily="34" charset="0"/>
            <a:cs typeface="Calibri" pitchFamily="34" charset="0"/>
          </a:endParaRPr>
        </a:p>
      </dgm:t>
    </dgm:pt>
    <dgm:pt modelId="{F485EC8A-B6F8-4D9B-BDD1-3B86BE269DAF}" type="parTrans" cxnId="{60E450D6-52A4-4E76-8DF7-6E98F22C1B93}">
      <dgm:prSet/>
      <dgm:spPr/>
      <dgm:t>
        <a:bodyPr/>
        <a:lstStyle/>
        <a:p>
          <a:endParaRPr lang="en-US"/>
        </a:p>
      </dgm:t>
    </dgm:pt>
    <dgm:pt modelId="{DA0BD006-FCF1-4639-AF48-755DAD703A65}" type="sibTrans" cxnId="{60E450D6-52A4-4E76-8DF7-6E98F22C1B93}">
      <dgm:prSet/>
      <dgm:spPr/>
      <dgm:t>
        <a:bodyPr/>
        <a:lstStyle/>
        <a:p>
          <a:endParaRPr lang="en-US"/>
        </a:p>
      </dgm:t>
    </dgm:pt>
    <dgm:pt modelId="{5FB16ECA-C5BB-43EA-8F32-FA6A538A0C21}">
      <dgm:prSet phldrT="[Text]" custT="1"/>
      <dgm:spPr/>
      <dgm:t>
        <a:bodyPr/>
        <a:lstStyle/>
        <a:p>
          <a:r>
            <a:rPr lang="en-US" sz="2000" dirty="0" smtClean="0">
              <a:latin typeface="Calibri" pitchFamily="34" charset="0"/>
              <a:cs typeface="Calibri" pitchFamily="34" charset="0"/>
            </a:rPr>
            <a:t>Available to registered employees affiliated with consortium</a:t>
          </a:r>
          <a:endParaRPr lang="en-US" sz="2000" dirty="0">
            <a:latin typeface="Calibri" pitchFamily="34" charset="0"/>
            <a:cs typeface="Calibri" pitchFamily="34" charset="0"/>
          </a:endParaRPr>
        </a:p>
      </dgm:t>
    </dgm:pt>
    <dgm:pt modelId="{4C457420-F5EC-4103-9D1B-ECA350690607}" type="parTrans" cxnId="{DB7BB35B-3F62-4C38-9B62-7A288EB4B415}">
      <dgm:prSet/>
      <dgm:spPr/>
      <dgm:t>
        <a:bodyPr/>
        <a:lstStyle/>
        <a:p>
          <a:endParaRPr lang="en-US"/>
        </a:p>
      </dgm:t>
    </dgm:pt>
    <dgm:pt modelId="{BA444814-D338-4442-8887-4F94E3CFCCEE}" type="sibTrans" cxnId="{DB7BB35B-3F62-4C38-9B62-7A288EB4B415}">
      <dgm:prSet/>
      <dgm:spPr/>
      <dgm:t>
        <a:bodyPr/>
        <a:lstStyle/>
        <a:p>
          <a:endParaRPr lang="en-US"/>
        </a:p>
      </dgm:t>
    </dgm:pt>
    <dgm:pt modelId="{FC5BC946-FF7D-4FC3-BF3D-63A49DA19258}">
      <dgm:prSet phldrT="[Text]"/>
      <dgm:spPr/>
      <dgm:t>
        <a:bodyPr/>
        <a:lstStyle/>
        <a:p>
          <a:r>
            <a:rPr lang="en-US" i="1" dirty="0" smtClean="0"/>
            <a:t>Activity 3:</a:t>
          </a:r>
        </a:p>
        <a:p>
          <a:r>
            <a:rPr lang="en-US" i="1" dirty="0" smtClean="0"/>
            <a:t>Implement Dual Career Program</a:t>
          </a:r>
          <a:r>
            <a:rPr lang="en-US" dirty="0" smtClean="0"/>
            <a:t> </a:t>
          </a:r>
          <a:endParaRPr lang="en-US" i="1" dirty="0" smtClean="0"/>
        </a:p>
      </dgm:t>
    </dgm:pt>
    <dgm:pt modelId="{1493F481-70ED-4C12-B856-803213323759}" type="parTrans" cxnId="{4DD6C597-1E94-4DE4-B5BF-D27B0D111551}">
      <dgm:prSet/>
      <dgm:spPr/>
      <dgm:t>
        <a:bodyPr/>
        <a:lstStyle/>
        <a:p>
          <a:endParaRPr lang="en-US"/>
        </a:p>
      </dgm:t>
    </dgm:pt>
    <dgm:pt modelId="{747DDE16-641A-4B24-AEC1-58E0535FF969}" type="sibTrans" cxnId="{4DD6C597-1E94-4DE4-B5BF-D27B0D111551}">
      <dgm:prSet/>
      <dgm:spPr/>
      <dgm:t>
        <a:bodyPr/>
        <a:lstStyle/>
        <a:p>
          <a:endParaRPr lang="en-US"/>
        </a:p>
      </dgm:t>
    </dgm:pt>
    <dgm:pt modelId="{B17E0A5A-51FF-4767-9719-E439981C2CD9}">
      <dgm:prSet phldrT="[Text]" custT="1"/>
      <dgm:spPr/>
      <dgm:t>
        <a:bodyPr/>
        <a:lstStyle/>
        <a:p>
          <a:r>
            <a:rPr lang="en-US" sz="2000" dirty="0" smtClean="0">
              <a:latin typeface="Calibri" pitchFamily="34" charset="0"/>
              <a:cs typeface="Calibri" pitchFamily="34" charset="0"/>
            </a:rPr>
            <a:t>Institutionalization of shared policies and expectations</a:t>
          </a:r>
          <a:endParaRPr lang="en-US" sz="2000" dirty="0">
            <a:latin typeface="Calibri" pitchFamily="34" charset="0"/>
            <a:cs typeface="Calibri" pitchFamily="34" charset="0"/>
          </a:endParaRPr>
        </a:p>
      </dgm:t>
    </dgm:pt>
    <dgm:pt modelId="{71636291-1583-4788-A5C3-70BE6A6329C1}" type="parTrans" cxnId="{49A87DA1-20EA-4513-9334-6A7235CCFF1B}">
      <dgm:prSet/>
      <dgm:spPr/>
      <dgm:t>
        <a:bodyPr/>
        <a:lstStyle/>
        <a:p>
          <a:endParaRPr lang="en-US"/>
        </a:p>
      </dgm:t>
    </dgm:pt>
    <dgm:pt modelId="{9A12C63E-FA5B-48CA-ACF3-FA885FE6268B}" type="sibTrans" cxnId="{49A87DA1-20EA-4513-9334-6A7235CCFF1B}">
      <dgm:prSet/>
      <dgm:spPr/>
      <dgm:t>
        <a:bodyPr/>
        <a:lstStyle/>
        <a:p>
          <a:endParaRPr lang="en-US"/>
        </a:p>
      </dgm:t>
    </dgm:pt>
    <dgm:pt modelId="{C01D3A98-3404-4EA5-8F91-C93FA51F8577}">
      <dgm:prSet phldrT="[Text]" custT="1"/>
      <dgm:spPr/>
      <dgm:t>
        <a:bodyPr/>
        <a:lstStyle/>
        <a:p>
          <a:r>
            <a:rPr lang="en-US" sz="2000" dirty="0" smtClean="0">
              <a:latin typeface="Calibri" pitchFamily="34" charset="0"/>
              <a:cs typeface="Calibri" pitchFamily="34" charset="0"/>
            </a:rPr>
            <a:t>Oversees usage and value of website</a:t>
          </a:r>
          <a:endParaRPr lang="en-US" sz="2000" dirty="0">
            <a:latin typeface="Calibri" pitchFamily="34" charset="0"/>
            <a:cs typeface="Calibri" pitchFamily="34" charset="0"/>
          </a:endParaRPr>
        </a:p>
      </dgm:t>
    </dgm:pt>
    <dgm:pt modelId="{8F161450-5D22-4E87-90DC-B8A66BED13B7}" type="parTrans" cxnId="{131120B2-13E3-4290-BAC6-16FDE6D720C4}">
      <dgm:prSet/>
      <dgm:spPr/>
      <dgm:t>
        <a:bodyPr/>
        <a:lstStyle/>
        <a:p>
          <a:endParaRPr lang="en-US"/>
        </a:p>
      </dgm:t>
    </dgm:pt>
    <dgm:pt modelId="{C894277E-526F-4E24-A194-C4F30BA1E327}" type="sibTrans" cxnId="{131120B2-13E3-4290-BAC6-16FDE6D720C4}">
      <dgm:prSet/>
      <dgm:spPr/>
      <dgm:t>
        <a:bodyPr/>
        <a:lstStyle/>
        <a:p>
          <a:endParaRPr lang="en-US"/>
        </a:p>
      </dgm:t>
    </dgm:pt>
    <dgm:pt modelId="{E2695CB0-DE23-46EC-9AD7-27E61B9B8047}">
      <dgm:prSet phldrT="[Text]" custT="1"/>
      <dgm:spPr/>
      <dgm:t>
        <a:bodyPr/>
        <a:lstStyle/>
        <a:p>
          <a:r>
            <a:rPr lang="en-US" sz="2000" dirty="0" smtClean="0">
              <a:latin typeface="Calibri" pitchFamily="34" charset="0"/>
              <a:cs typeface="Calibri" pitchFamily="34" charset="0"/>
            </a:rPr>
            <a:t>Establish the Dual Career Consortium of Northwestern Pennsylvania (DCCNP)</a:t>
          </a:r>
          <a:endParaRPr lang="en-US" sz="2000" dirty="0">
            <a:latin typeface="Calibri" pitchFamily="34" charset="0"/>
            <a:cs typeface="Calibri" pitchFamily="34" charset="0"/>
          </a:endParaRPr>
        </a:p>
      </dgm:t>
    </dgm:pt>
    <dgm:pt modelId="{36AC531B-CE62-472F-8BED-9805235A0F70}" type="parTrans" cxnId="{777AB842-B3AF-4905-84BD-0739F7194509}">
      <dgm:prSet/>
      <dgm:spPr/>
      <dgm:t>
        <a:bodyPr/>
        <a:lstStyle/>
        <a:p>
          <a:endParaRPr lang="en-US"/>
        </a:p>
      </dgm:t>
    </dgm:pt>
    <dgm:pt modelId="{5063F6B0-0022-40A8-B113-B3E6B4ECD5FF}" type="sibTrans" cxnId="{777AB842-B3AF-4905-84BD-0739F7194509}">
      <dgm:prSet/>
      <dgm:spPr/>
      <dgm:t>
        <a:bodyPr/>
        <a:lstStyle/>
        <a:p>
          <a:endParaRPr lang="en-US"/>
        </a:p>
      </dgm:t>
    </dgm:pt>
    <dgm:pt modelId="{37EFD8C0-9E55-4DF7-8A14-268342813AF5}">
      <dgm:prSet phldrT="[Text]" custT="1"/>
      <dgm:spPr/>
      <dgm:t>
        <a:bodyPr/>
        <a:lstStyle/>
        <a:p>
          <a:r>
            <a:rPr lang="en-US" sz="2000" dirty="0" smtClean="0">
              <a:latin typeface="Calibri" pitchFamily="34" charset="0"/>
              <a:cs typeface="Calibri" pitchFamily="34" charset="0"/>
            </a:rPr>
            <a:t>Consortium builds alliances with regional employers</a:t>
          </a:r>
          <a:endParaRPr lang="en-US" sz="2000" dirty="0">
            <a:latin typeface="Calibri" pitchFamily="34" charset="0"/>
            <a:cs typeface="Calibri" pitchFamily="34" charset="0"/>
          </a:endParaRPr>
        </a:p>
      </dgm:t>
    </dgm:pt>
    <dgm:pt modelId="{54047E70-FA57-4DB0-A25E-3CD238A36297}" type="parTrans" cxnId="{25711C7C-F87B-497D-9375-CF011D25161E}">
      <dgm:prSet/>
      <dgm:spPr/>
      <dgm:t>
        <a:bodyPr/>
        <a:lstStyle/>
        <a:p>
          <a:endParaRPr lang="en-US"/>
        </a:p>
      </dgm:t>
    </dgm:pt>
    <dgm:pt modelId="{3FB9E12B-3069-402E-83BB-33A3C57D2F78}" type="sibTrans" cxnId="{25711C7C-F87B-497D-9375-CF011D25161E}">
      <dgm:prSet/>
      <dgm:spPr/>
      <dgm:t>
        <a:bodyPr/>
        <a:lstStyle/>
        <a:p>
          <a:endParaRPr lang="en-US"/>
        </a:p>
      </dgm:t>
    </dgm:pt>
    <dgm:pt modelId="{1D50773A-2C97-4F5F-87FC-FFC629401DFE}">
      <dgm:prSet phldrT="[Text]" custT="1"/>
      <dgm:spPr/>
      <dgm:t>
        <a:bodyPr/>
        <a:lstStyle/>
        <a:p>
          <a:r>
            <a:rPr lang="en-US" sz="2000" dirty="0" smtClean="0">
              <a:latin typeface="Calibri" pitchFamily="34" charset="0"/>
              <a:cs typeface="Calibri" pitchFamily="34" charset="0"/>
            </a:rPr>
            <a:t>Requires support of part-time employee </a:t>
          </a:r>
          <a:endParaRPr lang="en-US" sz="2000" dirty="0">
            <a:latin typeface="Calibri" pitchFamily="34" charset="0"/>
            <a:cs typeface="Calibri" pitchFamily="34" charset="0"/>
          </a:endParaRPr>
        </a:p>
      </dgm:t>
    </dgm:pt>
    <dgm:pt modelId="{C2E2AE12-4B4A-42F5-A02F-6B56448E3C74}" type="parTrans" cxnId="{2954BB4E-57F5-474A-A6B7-036317265A18}">
      <dgm:prSet/>
      <dgm:spPr/>
      <dgm:t>
        <a:bodyPr/>
        <a:lstStyle/>
        <a:p>
          <a:endParaRPr lang="en-US"/>
        </a:p>
      </dgm:t>
    </dgm:pt>
    <dgm:pt modelId="{A256B558-F32F-4DEF-8B9A-FAADACB89813}" type="sibTrans" cxnId="{2954BB4E-57F5-474A-A6B7-036317265A18}">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3" custLinFactNeighborX="-382" custLinFactNeighborY="1560">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3" custScaleX="174925" custScaleY="121781">
        <dgm:presLayoutVars>
          <dgm:bulletEnabled val="1"/>
        </dgm:presLayoutVars>
      </dgm:prSet>
      <dgm:spPr/>
      <dgm:t>
        <a:bodyPr/>
        <a:lstStyle/>
        <a:p>
          <a:endParaRPr lang="en-US"/>
        </a:p>
      </dgm:t>
    </dgm:pt>
    <dgm:pt modelId="{39A566BD-AC94-419B-B63C-DBC43E9C6FB4}" type="pres">
      <dgm:prSet presAssocID="{DFD07842-E0B2-4216-BC95-73CE3C9DED76}" presName="sp" presStyleCnt="0"/>
      <dgm:spPr/>
      <dgm:t>
        <a:bodyPr/>
        <a:lstStyle/>
        <a:p>
          <a:endParaRPr lang="en-US"/>
        </a:p>
      </dgm:t>
    </dgm:pt>
    <dgm:pt modelId="{6DC5D574-F9FA-492A-9CDE-AFD66CF6ECAD}" type="pres">
      <dgm:prSet presAssocID="{CEB54955-7FAE-43BC-AFF7-985099464966}" presName="linNode" presStyleCnt="0"/>
      <dgm:spPr/>
      <dgm:t>
        <a:bodyPr/>
        <a:lstStyle/>
        <a:p>
          <a:endParaRPr lang="en-US"/>
        </a:p>
      </dgm:t>
    </dgm:pt>
    <dgm:pt modelId="{0584269F-9B04-47EC-B70F-690D5F6FAA96}" type="pres">
      <dgm:prSet presAssocID="{CEB54955-7FAE-43BC-AFF7-985099464966}" presName="parentText" presStyleLbl="node1" presStyleIdx="1" presStyleCnt="3">
        <dgm:presLayoutVars>
          <dgm:chMax val="1"/>
          <dgm:bulletEnabled val="1"/>
        </dgm:presLayoutVars>
      </dgm:prSet>
      <dgm:spPr/>
      <dgm:t>
        <a:bodyPr/>
        <a:lstStyle/>
        <a:p>
          <a:endParaRPr lang="en-US"/>
        </a:p>
      </dgm:t>
    </dgm:pt>
    <dgm:pt modelId="{BEC1EC4E-F315-4AB5-B5DC-2C20B7EF9562}" type="pres">
      <dgm:prSet presAssocID="{CEB54955-7FAE-43BC-AFF7-985099464966}" presName="descendantText" presStyleLbl="alignAccFollowNode1" presStyleIdx="1" presStyleCnt="3" custScaleX="174925">
        <dgm:presLayoutVars>
          <dgm:bulletEnabled val="1"/>
        </dgm:presLayoutVars>
      </dgm:prSet>
      <dgm:spPr/>
      <dgm:t>
        <a:bodyPr/>
        <a:lstStyle/>
        <a:p>
          <a:endParaRPr lang="en-US"/>
        </a:p>
      </dgm:t>
    </dgm:pt>
    <dgm:pt modelId="{DD005196-3CF2-4AE2-A4B8-7F003128F387}" type="pres">
      <dgm:prSet presAssocID="{51AFF80D-BB6E-41C8-9736-17E32382F937}" presName="sp" presStyleCnt="0"/>
      <dgm:spPr/>
      <dgm:t>
        <a:bodyPr/>
        <a:lstStyle/>
        <a:p>
          <a:endParaRPr lang="en-US"/>
        </a:p>
      </dgm:t>
    </dgm:pt>
    <dgm:pt modelId="{FBC93658-01E8-41D5-9C16-202359D2723F}" type="pres">
      <dgm:prSet presAssocID="{FC5BC946-FF7D-4FC3-BF3D-63A49DA19258}" presName="linNode" presStyleCnt="0"/>
      <dgm:spPr/>
      <dgm:t>
        <a:bodyPr/>
        <a:lstStyle/>
        <a:p>
          <a:endParaRPr lang="en-US"/>
        </a:p>
      </dgm:t>
    </dgm:pt>
    <dgm:pt modelId="{B353D0F2-124D-495D-A93A-C343D3B19BB5}" type="pres">
      <dgm:prSet presAssocID="{FC5BC946-FF7D-4FC3-BF3D-63A49DA19258}" presName="parentText" presStyleLbl="node1" presStyleIdx="2" presStyleCnt="3">
        <dgm:presLayoutVars>
          <dgm:chMax val="1"/>
          <dgm:bulletEnabled val="1"/>
        </dgm:presLayoutVars>
      </dgm:prSet>
      <dgm:spPr/>
      <dgm:t>
        <a:bodyPr/>
        <a:lstStyle/>
        <a:p>
          <a:endParaRPr lang="en-US"/>
        </a:p>
      </dgm:t>
    </dgm:pt>
    <dgm:pt modelId="{BD7C10FD-AE38-4F9B-94C1-1885CA42EA30}" type="pres">
      <dgm:prSet presAssocID="{FC5BC946-FF7D-4FC3-BF3D-63A49DA19258}" presName="descendantText" presStyleLbl="alignAccFollowNode1" presStyleIdx="2" presStyleCnt="3" custScaleX="174925">
        <dgm:presLayoutVars>
          <dgm:bulletEnabled val="1"/>
        </dgm:presLayoutVars>
      </dgm:prSet>
      <dgm:spPr/>
      <dgm:t>
        <a:bodyPr/>
        <a:lstStyle/>
        <a:p>
          <a:endParaRPr lang="en-US"/>
        </a:p>
      </dgm:t>
    </dgm:pt>
  </dgm:ptLst>
  <dgm:cxnLst>
    <dgm:cxn modelId="{76AC6ABC-5A8F-48FA-8546-249EBC736F36}" type="presOf" srcId="{CEB54955-7FAE-43BC-AFF7-985099464966}" destId="{0584269F-9B04-47EC-B70F-690D5F6FAA96}" srcOrd="0" destOrd="0" presId="urn:microsoft.com/office/officeart/2005/8/layout/vList5"/>
    <dgm:cxn modelId="{131120B2-13E3-4290-BAC6-16FDE6D720C4}" srcId="{FC5BC946-FF7D-4FC3-BF3D-63A49DA19258}" destId="{C01D3A98-3404-4EA5-8F91-C93FA51F8577}" srcOrd="1" destOrd="0" parTransId="{8F161450-5D22-4E87-90DC-B8A66BED13B7}" sibTransId="{C894277E-526F-4E24-A194-C4F30BA1E327}"/>
    <dgm:cxn modelId="{38EF29B0-275D-47C0-968D-6930542CEE91}" type="presOf" srcId="{1D50773A-2C97-4F5F-87FC-FFC629401DFE}" destId="{BD7C10FD-AE38-4F9B-94C1-1885CA42EA30}" srcOrd="0" destOrd="2" presId="urn:microsoft.com/office/officeart/2005/8/layout/vList5"/>
    <dgm:cxn modelId="{FADC7D66-C8DF-4AD0-BD7D-EEC7ACD801B9}" type="presOf" srcId="{E2695CB0-DE23-46EC-9AD7-27E61B9B8047}" destId="{3AA629E4-142A-4C1B-844A-98EEE18D0BC2}" srcOrd="0" destOrd="1" presId="urn:microsoft.com/office/officeart/2005/8/layout/vList5"/>
    <dgm:cxn modelId="{FF5234A4-D1EE-4D2D-AD4F-3EFD46067E5B}" srcId="{7D4BE78C-B7B4-4077-B0AD-97D53CF71A52}" destId="{9309A1FC-82B3-43D8-B70B-5F0B35B2BF8D}" srcOrd="0" destOrd="0" parTransId="{78749A7B-53ED-4E48-A1A8-1E75F6491BC5}" sibTransId="{13839DA7-186E-4A73-8C2B-0E205702BD0E}"/>
    <dgm:cxn modelId="{60E450D6-52A4-4E76-8DF7-6E98F22C1B93}" srcId="{CEB54955-7FAE-43BC-AFF7-985099464966}" destId="{9DF28505-76F1-4F5D-BFF7-D0C8D4BA89F0}" srcOrd="0" destOrd="0" parTransId="{F485EC8A-B6F8-4D9B-BDD1-3B86BE269DAF}" sibTransId="{DA0BD006-FCF1-4639-AF48-755DAD703A65}"/>
    <dgm:cxn modelId="{DB7BB35B-3F62-4C38-9B62-7A288EB4B415}" srcId="{CEB54955-7FAE-43BC-AFF7-985099464966}" destId="{5FB16ECA-C5BB-43EA-8F32-FA6A538A0C21}" srcOrd="1" destOrd="0" parTransId="{4C457420-F5EC-4103-9D1B-ECA350690607}" sibTransId="{BA444814-D338-4442-8887-4F94E3CFCCEE}"/>
    <dgm:cxn modelId="{435495A5-B58B-4437-A872-A1637266F1AC}" srcId="{606EA749-2B2B-48E4-968F-2373A7CB655D}" destId="{CEB54955-7FAE-43BC-AFF7-985099464966}" srcOrd="1" destOrd="0" parTransId="{57DE54D3-71D5-40D5-BB0B-C3904F670A01}" sibTransId="{51AFF80D-BB6E-41C8-9736-17E32382F937}"/>
    <dgm:cxn modelId="{2954BB4E-57F5-474A-A6B7-036317265A18}" srcId="{FC5BC946-FF7D-4FC3-BF3D-63A49DA19258}" destId="{1D50773A-2C97-4F5F-87FC-FFC629401DFE}" srcOrd="2" destOrd="0" parTransId="{C2E2AE12-4B4A-42F5-A02F-6B56448E3C74}" sibTransId="{A256B558-F32F-4DEF-8B9A-FAADACB89813}"/>
    <dgm:cxn modelId="{01B53A3A-CAC8-44B4-8C5D-481253C1C14F}" type="presOf" srcId="{5FB16ECA-C5BB-43EA-8F32-FA6A538A0C21}" destId="{BEC1EC4E-F315-4AB5-B5DC-2C20B7EF9562}" srcOrd="0" destOrd="1"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777AB842-B3AF-4905-84BD-0739F7194509}" srcId="{7D4BE78C-B7B4-4077-B0AD-97D53CF71A52}" destId="{E2695CB0-DE23-46EC-9AD7-27E61B9B8047}" srcOrd="1" destOrd="0" parTransId="{36AC531B-CE62-472F-8BED-9805235A0F70}" sibTransId="{5063F6B0-0022-40A8-B113-B3E6B4ECD5FF}"/>
    <dgm:cxn modelId="{25F9D82F-E3D8-4216-B458-57E2E9B8A075}" type="presOf" srcId="{C01D3A98-3404-4EA5-8F91-C93FA51F8577}" destId="{BD7C10FD-AE38-4F9B-94C1-1885CA42EA30}" srcOrd="0" destOrd="1" presId="urn:microsoft.com/office/officeart/2005/8/layout/vList5"/>
    <dgm:cxn modelId="{F1D536C7-3871-4AE5-A10E-E0D4EC56D127}" type="presOf" srcId="{9DF28505-76F1-4F5D-BFF7-D0C8D4BA89F0}" destId="{BEC1EC4E-F315-4AB5-B5DC-2C20B7EF9562}" srcOrd="0" destOrd="0" presId="urn:microsoft.com/office/officeart/2005/8/layout/vList5"/>
    <dgm:cxn modelId="{DAD13336-01DA-4465-BB8F-3019C5B3DFEC}" type="presOf" srcId="{37EFD8C0-9E55-4DF7-8A14-268342813AF5}" destId="{3AA629E4-142A-4C1B-844A-98EEE18D0BC2}" srcOrd="0" destOrd="2" presId="urn:microsoft.com/office/officeart/2005/8/layout/vList5"/>
    <dgm:cxn modelId="{5FC9301A-761A-4EFC-A9BC-0F35C20FFE6E}" type="presOf" srcId="{FC5BC946-FF7D-4FC3-BF3D-63A49DA19258}" destId="{B353D0F2-124D-495D-A93A-C343D3B19BB5}" srcOrd="0" destOrd="0" presId="urn:microsoft.com/office/officeart/2005/8/layout/vList5"/>
    <dgm:cxn modelId="{49A87DA1-20EA-4513-9334-6A7235CCFF1B}" srcId="{FC5BC946-FF7D-4FC3-BF3D-63A49DA19258}" destId="{B17E0A5A-51FF-4767-9719-E439981C2CD9}" srcOrd="0" destOrd="0" parTransId="{71636291-1583-4788-A5C3-70BE6A6329C1}" sibTransId="{9A12C63E-FA5B-48CA-ACF3-FA885FE6268B}"/>
    <dgm:cxn modelId="{4DD6C597-1E94-4DE4-B5BF-D27B0D111551}" srcId="{606EA749-2B2B-48E4-968F-2373A7CB655D}" destId="{FC5BC946-FF7D-4FC3-BF3D-63A49DA19258}" srcOrd="2" destOrd="0" parTransId="{1493F481-70ED-4C12-B856-803213323759}" sibTransId="{747DDE16-641A-4B24-AEC1-58E0535FF969}"/>
    <dgm:cxn modelId="{BB105A73-AD00-4E32-B11D-CE56EC789402}" type="presOf" srcId="{606EA749-2B2B-48E4-968F-2373A7CB655D}" destId="{5130A90A-5376-4B57-A205-1FDCEBB57CD4}" srcOrd="0" destOrd="0" presId="urn:microsoft.com/office/officeart/2005/8/layout/vList5"/>
    <dgm:cxn modelId="{09F19CDD-2B9B-4EE1-98B1-CB43BF3ABC75}" type="presOf" srcId="{7D4BE78C-B7B4-4077-B0AD-97D53CF71A52}" destId="{A75E1A4D-88E5-4652-9D86-370C2B190C76}" srcOrd="0" destOrd="0" presId="urn:microsoft.com/office/officeart/2005/8/layout/vList5"/>
    <dgm:cxn modelId="{DA447938-1D58-4DD8-AE25-7C1F39FC40D0}" type="presOf" srcId="{9309A1FC-82B3-43D8-B70B-5F0B35B2BF8D}" destId="{3AA629E4-142A-4C1B-844A-98EEE18D0BC2}" srcOrd="0" destOrd="0" presId="urn:microsoft.com/office/officeart/2005/8/layout/vList5"/>
    <dgm:cxn modelId="{0F4811D8-5FA9-4944-9EA6-0D8E68AB15DA}" type="presOf" srcId="{B17E0A5A-51FF-4767-9719-E439981C2CD9}" destId="{BD7C10FD-AE38-4F9B-94C1-1885CA42EA30}" srcOrd="0" destOrd="0" presId="urn:microsoft.com/office/officeart/2005/8/layout/vList5"/>
    <dgm:cxn modelId="{25711C7C-F87B-497D-9375-CF011D25161E}" srcId="{7D4BE78C-B7B4-4077-B0AD-97D53CF71A52}" destId="{37EFD8C0-9E55-4DF7-8A14-268342813AF5}" srcOrd="2" destOrd="0" parTransId="{54047E70-FA57-4DB0-A25E-3CD238A36297}" sibTransId="{3FB9E12B-3069-402E-83BB-33A3C57D2F78}"/>
    <dgm:cxn modelId="{B213E56B-50AB-4599-9109-0555F3309C68}" type="presParOf" srcId="{5130A90A-5376-4B57-A205-1FDCEBB57CD4}" destId="{E8ABE37A-89B9-4A17-88D2-A79EF0893CAC}" srcOrd="0" destOrd="0" presId="urn:microsoft.com/office/officeart/2005/8/layout/vList5"/>
    <dgm:cxn modelId="{2CC5BE32-03DF-4E7C-ACD7-A5A9A2A76AAF}" type="presParOf" srcId="{E8ABE37A-89B9-4A17-88D2-A79EF0893CAC}" destId="{A75E1A4D-88E5-4652-9D86-370C2B190C76}" srcOrd="0" destOrd="0" presId="urn:microsoft.com/office/officeart/2005/8/layout/vList5"/>
    <dgm:cxn modelId="{15679D52-291F-4F3D-8E07-A6562FE397B8}" type="presParOf" srcId="{E8ABE37A-89B9-4A17-88D2-A79EF0893CAC}" destId="{3AA629E4-142A-4C1B-844A-98EEE18D0BC2}" srcOrd="1" destOrd="0" presId="urn:microsoft.com/office/officeart/2005/8/layout/vList5"/>
    <dgm:cxn modelId="{27D7628C-DD11-4920-92B9-92BC69F2B4F8}" type="presParOf" srcId="{5130A90A-5376-4B57-A205-1FDCEBB57CD4}" destId="{39A566BD-AC94-419B-B63C-DBC43E9C6FB4}" srcOrd="1" destOrd="0" presId="urn:microsoft.com/office/officeart/2005/8/layout/vList5"/>
    <dgm:cxn modelId="{17141B95-D5E7-4E0C-9B0A-316D124C74B1}" type="presParOf" srcId="{5130A90A-5376-4B57-A205-1FDCEBB57CD4}" destId="{6DC5D574-F9FA-492A-9CDE-AFD66CF6ECAD}" srcOrd="2" destOrd="0" presId="urn:microsoft.com/office/officeart/2005/8/layout/vList5"/>
    <dgm:cxn modelId="{C9F9D1CD-8B9A-49FD-8315-083067AA1851}" type="presParOf" srcId="{6DC5D574-F9FA-492A-9CDE-AFD66CF6ECAD}" destId="{0584269F-9B04-47EC-B70F-690D5F6FAA96}" srcOrd="0" destOrd="0" presId="urn:microsoft.com/office/officeart/2005/8/layout/vList5"/>
    <dgm:cxn modelId="{A23C2730-7182-475B-8A45-5C2E27BA1CC6}" type="presParOf" srcId="{6DC5D574-F9FA-492A-9CDE-AFD66CF6ECAD}" destId="{BEC1EC4E-F315-4AB5-B5DC-2C20B7EF9562}" srcOrd="1" destOrd="0" presId="urn:microsoft.com/office/officeart/2005/8/layout/vList5"/>
    <dgm:cxn modelId="{419D66E9-2375-46BC-96C3-97DE71DE2E64}" type="presParOf" srcId="{5130A90A-5376-4B57-A205-1FDCEBB57CD4}" destId="{DD005196-3CF2-4AE2-A4B8-7F003128F387}" srcOrd="3" destOrd="0" presId="urn:microsoft.com/office/officeart/2005/8/layout/vList5"/>
    <dgm:cxn modelId="{7A071E78-F045-4243-B6D8-14325F2C3CE9}" type="presParOf" srcId="{5130A90A-5376-4B57-A205-1FDCEBB57CD4}" destId="{FBC93658-01E8-41D5-9C16-202359D2723F}" srcOrd="4" destOrd="0" presId="urn:microsoft.com/office/officeart/2005/8/layout/vList5"/>
    <dgm:cxn modelId="{1895E4C3-E1D5-43EB-A82E-3E07729F24D0}" type="presParOf" srcId="{FBC93658-01E8-41D5-9C16-202359D2723F}" destId="{B353D0F2-124D-495D-A93A-C343D3B19BB5}" srcOrd="0" destOrd="0" presId="urn:microsoft.com/office/officeart/2005/8/layout/vList5"/>
    <dgm:cxn modelId="{B461B55A-0F3E-4D6E-ABA6-7E8561714D69}" type="presParOf" srcId="{FBC93658-01E8-41D5-9C16-202359D2723F}" destId="{BD7C10FD-AE38-4F9B-94C1-1885CA42EA3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7D4BE78C-B7B4-4077-B0AD-97D53CF71A52}">
      <dgm:prSet phldrT="[Text]" custT="1"/>
      <dgm:spPr/>
      <dgm:t>
        <a:bodyPr/>
        <a:lstStyle/>
        <a:p>
          <a:r>
            <a:rPr lang="en-US" sz="3200" i="1" dirty="0" smtClean="0"/>
            <a:t>Activity 1: </a:t>
          </a:r>
        </a:p>
        <a:p>
          <a:r>
            <a:rPr lang="en-US" sz="3200" i="1" dirty="0" smtClean="0"/>
            <a:t>Implement Research Initiation Award</a:t>
          </a:r>
        </a:p>
        <a:p>
          <a:endParaRPr lang="en-US" sz="4400" i="1" dirty="0" smtClean="0"/>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800" dirty="0" smtClean="0">
              <a:latin typeface="Calibri" pitchFamily="34" charset="0"/>
              <a:cs typeface="Calibri" pitchFamily="34" charset="0"/>
            </a:rPr>
            <a:t>Inform the STEM Department Chairs about the new “Research Initiation Award”</a:t>
          </a:r>
          <a:endParaRPr lang="en-US" sz="28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9ED18006-9696-4E71-AB57-1D244E02D17E}">
      <dgm:prSet custT="1"/>
      <dgm:spPr/>
      <dgm:t>
        <a:bodyPr/>
        <a:lstStyle/>
        <a:p>
          <a:r>
            <a:rPr lang="en-US" sz="2800" dirty="0" smtClean="0">
              <a:latin typeface="Calibri" pitchFamily="34" charset="0"/>
              <a:cs typeface="Calibri" pitchFamily="34" charset="0"/>
            </a:rPr>
            <a:t>Solicit proposals from the qualified candidates</a:t>
          </a:r>
          <a:endParaRPr lang="en-US" sz="2800" dirty="0">
            <a:latin typeface="Calibri" pitchFamily="34" charset="0"/>
            <a:cs typeface="Calibri" pitchFamily="34" charset="0"/>
          </a:endParaRPr>
        </a:p>
      </dgm:t>
    </dgm:pt>
    <dgm:pt modelId="{1EF47E54-F384-4C36-A421-8BE07FC3BF1C}" type="parTrans" cxnId="{28430287-B1C3-45BB-917C-72C47A9A85BC}">
      <dgm:prSet/>
      <dgm:spPr/>
      <dgm:t>
        <a:bodyPr/>
        <a:lstStyle/>
        <a:p>
          <a:endParaRPr lang="en-US"/>
        </a:p>
      </dgm:t>
    </dgm:pt>
    <dgm:pt modelId="{78FC18F9-FCBB-454B-823F-69A36A727483}" type="sibTrans" cxnId="{28430287-B1C3-45BB-917C-72C47A9A85BC}">
      <dgm:prSet/>
      <dgm:spPr/>
      <dgm:t>
        <a:bodyPr/>
        <a:lstStyle/>
        <a:p>
          <a:endParaRPr lang="en-US"/>
        </a:p>
      </dgm:t>
    </dgm:pt>
    <dgm:pt modelId="{EBB509E6-F2D4-4784-A8E8-B6887C0C8234}">
      <dgm:prSet custT="1"/>
      <dgm:spPr/>
      <dgm:t>
        <a:bodyPr/>
        <a:lstStyle/>
        <a:p>
          <a:r>
            <a:rPr lang="en-US" sz="2800" dirty="0" smtClean="0">
              <a:latin typeface="Calibri" pitchFamily="34" charset="0"/>
              <a:cs typeface="Calibri" pitchFamily="34" charset="0"/>
            </a:rPr>
            <a:t>Review proposals and announce the awardees</a:t>
          </a:r>
          <a:endParaRPr lang="en-US" sz="2800" dirty="0">
            <a:latin typeface="Calibri" pitchFamily="34" charset="0"/>
            <a:cs typeface="Calibri" pitchFamily="34" charset="0"/>
          </a:endParaRPr>
        </a:p>
      </dgm:t>
    </dgm:pt>
    <dgm:pt modelId="{C9B2ACF4-43A6-4758-9BA2-625024BE9444}" type="parTrans" cxnId="{A4BB3D4F-8645-496F-BC5E-C252BF8CFAEE}">
      <dgm:prSet/>
      <dgm:spPr/>
      <dgm:t>
        <a:bodyPr/>
        <a:lstStyle/>
        <a:p>
          <a:endParaRPr lang="en-US"/>
        </a:p>
      </dgm:t>
    </dgm:pt>
    <dgm:pt modelId="{B477A4CD-95EB-467D-9009-B1760FD98D97}" type="sibTrans" cxnId="{A4BB3D4F-8645-496F-BC5E-C252BF8CFAEE}">
      <dgm:prSet/>
      <dgm:spPr/>
      <dgm:t>
        <a:bodyPr/>
        <a:lstStyle/>
        <a:p>
          <a:endParaRPr lang="en-US"/>
        </a:p>
      </dgm:t>
    </dgm:pt>
    <dgm:pt modelId="{0FDA34ED-FE4C-44BD-B6DE-729B2EF3C515}">
      <dgm:prSet custT="1"/>
      <dgm:spPr/>
      <dgm:t>
        <a:bodyPr/>
        <a:lstStyle/>
        <a:p>
          <a:r>
            <a:rPr lang="en-US" sz="2800" dirty="0" smtClean="0">
              <a:latin typeface="Calibri" pitchFamily="34" charset="0"/>
              <a:cs typeface="Calibri" pitchFamily="34" charset="0"/>
            </a:rPr>
            <a:t>Review interim progress report and final report</a:t>
          </a:r>
          <a:endParaRPr lang="en-US" sz="2800" dirty="0">
            <a:latin typeface="Calibri" pitchFamily="34" charset="0"/>
            <a:cs typeface="Calibri" pitchFamily="34" charset="0"/>
          </a:endParaRPr>
        </a:p>
      </dgm:t>
    </dgm:pt>
    <dgm:pt modelId="{343CED35-E160-46E2-8BE1-26C82FFEA13B}" type="parTrans" cxnId="{83B40687-88E7-4849-8338-D8145766ACF9}">
      <dgm:prSet/>
      <dgm:spPr/>
      <dgm:t>
        <a:bodyPr/>
        <a:lstStyle/>
        <a:p>
          <a:endParaRPr lang="en-US"/>
        </a:p>
      </dgm:t>
    </dgm:pt>
    <dgm:pt modelId="{3562F5D5-BD46-4C50-A901-A59C0493A9FA}" type="sibTrans" cxnId="{83B40687-88E7-4849-8338-D8145766ACF9}">
      <dgm:prSet/>
      <dgm:spPr/>
      <dgm:t>
        <a:bodyPr/>
        <a:lstStyle/>
        <a:p>
          <a:endParaRPr lang="en-US"/>
        </a:p>
      </dgm:t>
    </dgm:pt>
    <dgm:pt modelId="{AB61DF1A-547A-41BF-A4C5-6CAFF3165987}">
      <dgm:prSet phldrT="[Text]" custT="1"/>
      <dgm:spPr/>
      <dgm:t>
        <a:bodyPr/>
        <a:lstStyle/>
        <a:p>
          <a:endParaRPr lang="en-US" sz="2800" dirty="0">
            <a:latin typeface="Calibri" pitchFamily="34" charset="0"/>
            <a:cs typeface="Calibri" pitchFamily="34" charset="0"/>
          </a:endParaRPr>
        </a:p>
      </dgm:t>
    </dgm:pt>
    <dgm:pt modelId="{149E4BF2-9EBA-47A7-B819-CBEF15865453}" type="parTrans" cxnId="{F6DC8886-9461-4016-8D66-21E3F6B8F6A5}">
      <dgm:prSet/>
      <dgm:spPr/>
      <dgm:t>
        <a:bodyPr/>
        <a:lstStyle/>
        <a:p>
          <a:endParaRPr lang="en-US"/>
        </a:p>
      </dgm:t>
    </dgm:pt>
    <dgm:pt modelId="{66EA9AFE-6CD4-440A-895F-18C453A96525}" type="sibTrans" cxnId="{F6DC8886-9461-4016-8D66-21E3F6B8F6A5}">
      <dgm:prSet/>
      <dgm:spPr/>
      <dgm:t>
        <a:bodyPr/>
        <a:lstStyle/>
        <a:p>
          <a:endParaRPr lang="en-US"/>
        </a:p>
      </dgm:t>
    </dgm:pt>
    <dgm:pt modelId="{7E3D6101-AB00-4895-AD16-3E5A95997D78}">
      <dgm:prSet custT="1"/>
      <dgm:spPr/>
      <dgm:t>
        <a:bodyPr/>
        <a:lstStyle/>
        <a:p>
          <a:endParaRPr lang="en-US" sz="2800" dirty="0">
            <a:latin typeface="Calibri" pitchFamily="34" charset="0"/>
            <a:cs typeface="Calibri" pitchFamily="34" charset="0"/>
          </a:endParaRPr>
        </a:p>
      </dgm:t>
    </dgm:pt>
    <dgm:pt modelId="{D05F9B32-CDC6-434C-A343-FB15AC2C8F8F}" type="parTrans" cxnId="{53E95AE5-D69D-4E11-B903-799F1A2BC7FB}">
      <dgm:prSet/>
      <dgm:spPr/>
      <dgm:t>
        <a:bodyPr/>
        <a:lstStyle/>
        <a:p>
          <a:endParaRPr lang="en-US"/>
        </a:p>
      </dgm:t>
    </dgm:pt>
    <dgm:pt modelId="{B9B10F40-B72C-429A-ABC3-960C417F46A4}" type="sibTrans" cxnId="{53E95AE5-D69D-4E11-B903-799F1A2BC7FB}">
      <dgm:prSet/>
      <dgm:spPr/>
      <dgm:t>
        <a:bodyPr/>
        <a:lstStyle/>
        <a:p>
          <a:endParaRPr lang="en-US"/>
        </a:p>
      </dgm:t>
    </dgm:pt>
    <dgm:pt modelId="{EFE614F3-1DE2-4A76-AACE-DB5860CCBB34}">
      <dgm:prSet custT="1"/>
      <dgm:spPr/>
      <dgm:t>
        <a:bodyPr/>
        <a:lstStyle/>
        <a:p>
          <a:endParaRPr lang="en-US" sz="2800" dirty="0">
            <a:latin typeface="Calibri" pitchFamily="34" charset="0"/>
            <a:cs typeface="Calibri" pitchFamily="34" charset="0"/>
          </a:endParaRPr>
        </a:p>
      </dgm:t>
    </dgm:pt>
    <dgm:pt modelId="{F4F7FA22-46C9-4C11-A660-5CDDDF8EEB0B}" type="parTrans" cxnId="{066A4A42-F878-4D21-9E06-93976017A04B}">
      <dgm:prSet/>
      <dgm:spPr/>
      <dgm:t>
        <a:bodyPr/>
        <a:lstStyle/>
        <a:p>
          <a:endParaRPr lang="en-US"/>
        </a:p>
      </dgm:t>
    </dgm:pt>
    <dgm:pt modelId="{12EF355E-58B6-4A92-93C9-7E897B73A20A}" type="sibTrans" cxnId="{066A4A42-F878-4D21-9E06-93976017A04B}">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custScaleY="96344" custLinFactNeighborY="2527">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5122" custLinFactNeighborX="29850" custLinFactNeighborY="7360">
        <dgm:presLayoutVars>
          <dgm:bulletEnabled val="1"/>
        </dgm:presLayoutVars>
      </dgm:prSet>
      <dgm:spPr/>
      <dgm:t>
        <a:bodyPr/>
        <a:lstStyle/>
        <a:p>
          <a:endParaRPr lang="en-US"/>
        </a:p>
      </dgm:t>
    </dgm:pt>
  </dgm:ptLst>
  <dgm:cxnLst>
    <dgm:cxn modelId="{CB134CAA-AA49-4A4E-B6C4-5609914F86EC}" type="presOf" srcId="{606EA749-2B2B-48E4-968F-2373A7CB655D}" destId="{5130A90A-5376-4B57-A205-1FDCEBB57CD4}" srcOrd="0" destOrd="0" presId="urn:microsoft.com/office/officeart/2005/8/layout/vList5"/>
    <dgm:cxn modelId="{066A4A42-F878-4D21-9E06-93976017A04B}" srcId="{7D4BE78C-B7B4-4077-B0AD-97D53CF71A52}" destId="{EFE614F3-1DE2-4A76-AACE-DB5860CCBB34}" srcOrd="5" destOrd="0" parTransId="{F4F7FA22-46C9-4C11-A660-5CDDDF8EEB0B}" sibTransId="{12EF355E-58B6-4A92-93C9-7E897B73A20A}"/>
    <dgm:cxn modelId="{A4BB3D4F-8645-496F-BC5E-C252BF8CFAEE}" srcId="{7D4BE78C-B7B4-4077-B0AD-97D53CF71A52}" destId="{EBB509E6-F2D4-4784-A8E8-B6887C0C8234}" srcOrd="4" destOrd="0" parTransId="{C9B2ACF4-43A6-4758-9BA2-625024BE9444}" sibTransId="{B477A4CD-95EB-467D-9009-B1760FD98D97}"/>
    <dgm:cxn modelId="{DB79EF3A-47FB-4ECA-A599-D85BED437C72}" type="presOf" srcId="{9309A1FC-82B3-43D8-B70B-5F0B35B2BF8D}" destId="{3AA629E4-142A-4C1B-844A-98EEE18D0BC2}" srcOrd="0" destOrd="0" presId="urn:microsoft.com/office/officeart/2005/8/layout/vList5"/>
    <dgm:cxn modelId="{C1DB3430-9A4A-45C1-B712-453F2F0F6A5C}" type="presOf" srcId="{7D4BE78C-B7B4-4077-B0AD-97D53CF71A52}" destId="{A75E1A4D-88E5-4652-9D86-370C2B190C76}" srcOrd="0" destOrd="0" presId="urn:microsoft.com/office/officeart/2005/8/layout/vList5"/>
    <dgm:cxn modelId="{53E95AE5-D69D-4E11-B903-799F1A2BC7FB}" srcId="{7D4BE78C-B7B4-4077-B0AD-97D53CF71A52}" destId="{7E3D6101-AB00-4895-AD16-3E5A95997D78}" srcOrd="3" destOrd="0" parTransId="{D05F9B32-CDC6-434C-A343-FB15AC2C8F8F}" sibTransId="{B9B10F40-B72C-429A-ABC3-960C417F46A4}"/>
    <dgm:cxn modelId="{69CC1B9A-5554-4AA1-BD7C-10D6676F7FC1}" type="presOf" srcId="{7E3D6101-AB00-4895-AD16-3E5A95997D78}" destId="{3AA629E4-142A-4C1B-844A-98EEE18D0BC2}" srcOrd="0" destOrd="3" presId="urn:microsoft.com/office/officeart/2005/8/layout/vList5"/>
    <dgm:cxn modelId="{28430287-B1C3-45BB-917C-72C47A9A85BC}" srcId="{7D4BE78C-B7B4-4077-B0AD-97D53CF71A52}" destId="{9ED18006-9696-4E71-AB57-1D244E02D17E}" srcOrd="2" destOrd="0" parTransId="{1EF47E54-F384-4C36-A421-8BE07FC3BF1C}" sibTransId="{78FC18F9-FCBB-454B-823F-69A36A727483}"/>
    <dgm:cxn modelId="{FF5234A4-D1EE-4D2D-AD4F-3EFD46067E5B}" srcId="{7D4BE78C-B7B4-4077-B0AD-97D53CF71A52}" destId="{9309A1FC-82B3-43D8-B70B-5F0B35B2BF8D}" srcOrd="0" destOrd="0" parTransId="{78749A7B-53ED-4E48-A1A8-1E75F6491BC5}" sibTransId="{13839DA7-186E-4A73-8C2B-0E205702BD0E}"/>
    <dgm:cxn modelId="{89966E22-1B5F-4CBF-8390-FEBDEBBFE172}" type="presOf" srcId="{EBB509E6-F2D4-4784-A8E8-B6887C0C8234}" destId="{3AA629E4-142A-4C1B-844A-98EEE18D0BC2}" srcOrd="0" destOrd="4" presId="urn:microsoft.com/office/officeart/2005/8/layout/vList5"/>
    <dgm:cxn modelId="{F6DC8886-9461-4016-8D66-21E3F6B8F6A5}" srcId="{7D4BE78C-B7B4-4077-B0AD-97D53CF71A52}" destId="{AB61DF1A-547A-41BF-A4C5-6CAFF3165987}" srcOrd="1" destOrd="0" parTransId="{149E4BF2-9EBA-47A7-B819-CBEF15865453}" sibTransId="{66EA9AFE-6CD4-440A-895F-18C453A96525}"/>
    <dgm:cxn modelId="{7EDAB314-8C09-4B35-BCA9-A46D090BA9E8}" type="presOf" srcId="{0FDA34ED-FE4C-44BD-B6DE-729B2EF3C515}" destId="{3AA629E4-142A-4C1B-844A-98EEE18D0BC2}" srcOrd="0" destOrd="6" presId="urn:microsoft.com/office/officeart/2005/8/layout/vList5"/>
    <dgm:cxn modelId="{D78BD281-0CDB-46F9-AB37-62CFBBF52466}" type="presOf" srcId="{AB61DF1A-547A-41BF-A4C5-6CAFF3165987}" destId="{3AA629E4-142A-4C1B-844A-98EEE18D0BC2}" srcOrd="0" destOrd="1"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83B40687-88E7-4849-8338-D8145766ACF9}" srcId="{7D4BE78C-B7B4-4077-B0AD-97D53CF71A52}" destId="{0FDA34ED-FE4C-44BD-B6DE-729B2EF3C515}" srcOrd="6" destOrd="0" parTransId="{343CED35-E160-46E2-8BE1-26C82FFEA13B}" sibTransId="{3562F5D5-BD46-4C50-A901-A59C0493A9FA}"/>
    <dgm:cxn modelId="{F60CF117-0040-407C-AFB3-CBF381E0FD3F}" type="presOf" srcId="{9ED18006-9696-4E71-AB57-1D244E02D17E}" destId="{3AA629E4-142A-4C1B-844A-98EEE18D0BC2}" srcOrd="0" destOrd="2" presId="urn:microsoft.com/office/officeart/2005/8/layout/vList5"/>
    <dgm:cxn modelId="{20B024E1-C2F2-4756-B119-7149DB11519A}" type="presOf" srcId="{EFE614F3-1DE2-4A76-AACE-DB5860CCBB34}" destId="{3AA629E4-142A-4C1B-844A-98EEE18D0BC2}" srcOrd="0" destOrd="5" presId="urn:microsoft.com/office/officeart/2005/8/layout/vList5"/>
    <dgm:cxn modelId="{7DE9F5AF-7499-4D2C-8C16-12C322E8AB53}" type="presParOf" srcId="{5130A90A-5376-4B57-A205-1FDCEBB57CD4}" destId="{E8ABE37A-89B9-4A17-88D2-A79EF0893CAC}" srcOrd="0" destOrd="0" presId="urn:microsoft.com/office/officeart/2005/8/layout/vList5"/>
    <dgm:cxn modelId="{0DEABE66-CA0F-4329-B8F5-2F9383DCD037}" type="presParOf" srcId="{E8ABE37A-89B9-4A17-88D2-A79EF0893CAC}" destId="{A75E1A4D-88E5-4652-9D86-370C2B190C76}" srcOrd="0" destOrd="0" presId="urn:microsoft.com/office/officeart/2005/8/layout/vList5"/>
    <dgm:cxn modelId="{695E7D71-4B86-434D-A27E-833D2F520C19}"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D4BE78C-B7B4-4077-B0AD-97D53CF71A52}">
      <dgm:prSet phldrT="[Text]" custT="1"/>
      <dgm:spPr>
        <a:solidFill>
          <a:schemeClr val="accent4"/>
        </a:solidFill>
      </dgm:spPr>
      <dgm:t>
        <a:bodyPr/>
        <a:lstStyle/>
        <a:p>
          <a:r>
            <a:rPr lang="en-US" sz="3200" i="1" dirty="0" smtClean="0"/>
            <a:t>Activity 1:</a:t>
          </a:r>
        </a:p>
        <a:p>
          <a:endParaRPr lang="en-US" sz="3200" i="1" dirty="0" smtClean="0"/>
        </a:p>
        <a:p>
          <a:r>
            <a:rPr lang="en-US" sz="3200" i="1" dirty="0" smtClean="0"/>
            <a:t>Leadership Development Training</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a:solidFill>
          <a:srgbClr val="DBD7D5">
            <a:alpha val="89804"/>
          </a:srgbClr>
        </a:solidFill>
      </dgm:spPr>
      <dgm:t>
        <a:bodyPr/>
        <a:lstStyle/>
        <a:p>
          <a:r>
            <a:rPr lang="en-US" sz="2800" u="sng" dirty="0" smtClean="0">
              <a:latin typeface="Calibri" pitchFamily="34" charset="0"/>
              <a:cs typeface="Calibri" pitchFamily="34" charset="0"/>
            </a:rPr>
            <a:t>Develop</a:t>
          </a:r>
          <a:r>
            <a:rPr lang="en-US" sz="2800" dirty="0" smtClean="0">
              <a:latin typeface="Calibri" pitchFamily="34" charset="0"/>
              <a:cs typeface="Calibri" pitchFamily="34" charset="0"/>
            </a:rPr>
            <a:t> a curriculum to prepare </a:t>
          </a:r>
          <a:r>
            <a:rPr lang="en-US" sz="2800" i="1" u="sng" dirty="0" smtClean="0">
              <a:latin typeface="Calibri" pitchFamily="34" charset="0"/>
              <a:cs typeface="Calibri" pitchFamily="34" charset="0"/>
            </a:rPr>
            <a:t>all</a:t>
          </a:r>
          <a:r>
            <a:rPr lang="en-US" sz="2800" dirty="0" smtClean="0">
              <a:latin typeface="Calibri" pitchFamily="34" charset="0"/>
              <a:cs typeface="Calibri" pitchFamily="34" charset="0"/>
            </a:rPr>
            <a:t> faculty for leadership positions</a:t>
          </a:r>
          <a:endParaRPr lang="en-US" sz="28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7DA3F7F6-E19E-4260-8304-EA8A0ACCDCF3}">
      <dgm:prSet phldrT="[Text]" custT="1"/>
      <dgm:spPr>
        <a:solidFill>
          <a:srgbClr val="DBD7D5">
            <a:alpha val="89804"/>
          </a:srgbClr>
        </a:solidFill>
      </dgm:spPr>
      <dgm:t>
        <a:bodyPr/>
        <a:lstStyle/>
        <a:p>
          <a:r>
            <a:rPr lang="en-US" sz="2800" u="sng" dirty="0" smtClean="0">
              <a:latin typeface="Calibri" pitchFamily="34" charset="0"/>
              <a:cs typeface="Calibri" pitchFamily="34" charset="0"/>
            </a:rPr>
            <a:t>Organize </a:t>
          </a:r>
          <a:r>
            <a:rPr lang="en-US" sz="2800" u="none" dirty="0" smtClean="0">
              <a:latin typeface="Calibri" pitchFamily="34" charset="0"/>
              <a:cs typeface="Calibri" pitchFamily="34" charset="0"/>
            </a:rPr>
            <a:t>topics </a:t>
          </a:r>
          <a:r>
            <a:rPr lang="en-US" sz="2800" dirty="0" smtClean="0">
              <a:latin typeface="Calibri" pitchFamily="34" charset="0"/>
              <a:cs typeface="Calibri" pitchFamily="34" charset="0"/>
            </a:rPr>
            <a:t>into three main categories:</a:t>
          </a:r>
          <a:endParaRPr lang="en-US" sz="2800" dirty="0">
            <a:latin typeface="Calibri" pitchFamily="34" charset="0"/>
            <a:cs typeface="Calibri" pitchFamily="34" charset="0"/>
          </a:endParaRPr>
        </a:p>
      </dgm:t>
    </dgm:pt>
    <dgm:pt modelId="{2799C000-0782-4845-B3F6-33F793B60F03}" type="parTrans" cxnId="{198898BA-EC98-45E6-ABAB-ED1FEF2CCD26}">
      <dgm:prSet/>
      <dgm:spPr/>
      <dgm:t>
        <a:bodyPr/>
        <a:lstStyle/>
        <a:p>
          <a:endParaRPr lang="en-US"/>
        </a:p>
      </dgm:t>
    </dgm:pt>
    <dgm:pt modelId="{9123862C-F6C0-41AC-97D0-2D6D3267BE95}" type="sibTrans" cxnId="{198898BA-EC98-45E6-ABAB-ED1FEF2CCD26}">
      <dgm:prSet/>
      <dgm:spPr/>
      <dgm:t>
        <a:bodyPr/>
        <a:lstStyle/>
        <a:p>
          <a:endParaRPr lang="en-US"/>
        </a:p>
      </dgm:t>
    </dgm:pt>
    <dgm:pt modelId="{5359717C-B58D-4DC9-80AA-370817028DEF}">
      <dgm:prSet custT="1"/>
      <dgm:spPr>
        <a:solidFill>
          <a:srgbClr val="DBD7D5">
            <a:alpha val="89804"/>
          </a:srgbClr>
        </a:solidFill>
      </dgm:spPr>
      <dgm:t>
        <a:bodyPr/>
        <a:lstStyle/>
        <a:p>
          <a:r>
            <a:rPr lang="en-US" sz="2800" dirty="0" smtClean="0">
              <a:latin typeface="Calibri" pitchFamily="34" charset="0"/>
              <a:cs typeface="Calibri" pitchFamily="34" charset="0"/>
            </a:rPr>
            <a:t>Interpersonal Relationships and Communications</a:t>
          </a:r>
          <a:endParaRPr lang="en-US" sz="2800" dirty="0">
            <a:latin typeface="Calibri" pitchFamily="34" charset="0"/>
            <a:cs typeface="Calibri" pitchFamily="34" charset="0"/>
          </a:endParaRPr>
        </a:p>
      </dgm:t>
    </dgm:pt>
    <dgm:pt modelId="{FFBE8CC6-94FE-432E-84C1-3FCFCD30719D}" type="sibTrans" cxnId="{D5660DD4-D41E-4CA4-BDD7-6B6E0AD57847}">
      <dgm:prSet/>
      <dgm:spPr/>
      <dgm:t>
        <a:bodyPr/>
        <a:lstStyle/>
        <a:p>
          <a:endParaRPr lang="en-US"/>
        </a:p>
      </dgm:t>
    </dgm:pt>
    <dgm:pt modelId="{F6075329-D536-4382-98BB-81587E4E87BF}" type="parTrans" cxnId="{D5660DD4-D41E-4CA4-BDD7-6B6E0AD57847}">
      <dgm:prSet/>
      <dgm:spPr/>
      <dgm:t>
        <a:bodyPr/>
        <a:lstStyle/>
        <a:p>
          <a:endParaRPr lang="en-US"/>
        </a:p>
      </dgm:t>
    </dgm:pt>
    <dgm:pt modelId="{4CBF25C4-6B58-4576-ADB0-75706EBAF464}">
      <dgm:prSet custT="1"/>
      <dgm:spPr>
        <a:solidFill>
          <a:srgbClr val="DBD7D5">
            <a:alpha val="89804"/>
          </a:srgbClr>
        </a:solidFill>
      </dgm:spPr>
      <dgm:t>
        <a:bodyPr/>
        <a:lstStyle/>
        <a:p>
          <a:r>
            <a:rPr lang="en-US" sz="2800" dirty="0" smtClean="0">
              <a:latin typeface="Calibri" pitchFamily="34" charset="0"/>
              <a:cs typeface="Calibri" pitchFamily="34" charset="0"/>
            </a:rPr>
            <a:t>Task</a:t>
          </a:r>
          <a:endParaRPr lang="en-US" sz="2800" dirty="0">
            <a:latin typeface="Calibri" pitchFamily="34" charset="0"/>
            <a:cs typeface="Calibri" pitchFamily="34" charset="0"/>
          </a:endParaRPr>
        </a:p>
      </dgm:t>
    </dgm:pt>
    <dgm:pt modelId="{31F9BDD9-F60D-4E21-A468-DAD13F4CD0A5}" type="sibTrans" cxnId="{F2FB8ADE-FC93-40E0-9071-E459DDCB16C0}">
      <dgm:prSet/>
      <dgm:spPr/>
      <dgm:t>
        <a:bodyPr/>
        <a:lstStyle/>
        <a:p>
          <a:endParaRPr lang="en-US"/>
        </a:p>
      </dgm:t>
    </dgm:pt>
    <dgm:pt modelId="{4CEE61A7-FFD3-44B5-8F43-A24A43804A03}" type="parTrans" cxnId="{F2FB8ADE-FC93-40E0-9071-E459DDCB16C0}">
      <dgm:prSet/>
      <dgm:spPr/>
      <dgm:t>
        <a:bodyPr/>
        <a:lstStyle/>
        <a:p>
          <a:endParaRPr lang="en-US"/>
        </a:p>
      </dgm:t>
    </dgm:pt>
    <dgm:pt modelId="{BC7F77A9-3FA5-412D-81D6-7F42A912D967}">
      <dgm:prSet custT="1"/>
      <dgm:spPr>
        <a:solidFill>
          <a:srgbClr val="DBD7D5">
            <a:alpha val="89804"/>
          </a:srgbClr>
        </a:solidFill>
      </dgm:spPr>
      <dgm:t>
        <a:bodyPr/>
        <a:lstStyle/>
        <a:p>
          <a:r>
            <a:rPr lang="en-US" sz="2800" dirty="0" smtClean="0">
              <a:latin typeface="Calibri" pitchFamily="34" charset="0"/>
              <a:cs typeface="Calibri" pitchFamily="34" charset="0"/>
            </a:rPr>
            <a:t>Leadership and Vision</a:t>
          </a:r>
          <a:endParaRPr lang="en-US" sz="2800" dirty="0">
            <a:latin typeface="Calibri" pitchFamily="34" charset="0"/>
            <a:cs typeface="Calibri" pitchFamily="34" charset="0"/>
          </a:endParaRPr>
        </a:p>
      </dgm:t>
    </dgm:pt>
    <dgm:pt modelId="{5614A421-2D50-41FB-A928-7C94A3CAB648}" type="sibTrans" cxnId="{25335D0E-CE2E-42F6-9339-18FB830ED811}">
      <dgm:prSet/>
      <dgm:spPr/>
      <dgm:t>
        <a:bodyPr/>
        <a:lstStyle/>
        <a:p>
          <a:endParaRPr lang="en-US"/>
        </a:p>
      </dgm:t>
    </dgm:pt>
    <dgm:pt modelId="{3E3380D4-099A-4EB5-875E-A28C5D5F6BC5}" type="parTrans" cxnId="{25335D0E-CE2E-42F6-9339-18FB830ED811}">
      <dgm:prSet/>
      <dgm:spPr/>
      <dgm:t>
        <a:bodyPr/>
        <a:lstStyle/>
        <a:p>
          <a:endParaRPr lang="en-US"/>
        </a:p>
      </dgm:t>
    </dgm:pt>
    <dgm:pt modelId="{0D78B15E-5C4A-4278-B45A-6FCBCD75658A}">
      <dgm:prSet phldrT="[Text]" custT="1"/>
      <dgm:spPr>
        <a:solidFill>
          <a:srgbClr val="DBD7D5">
            <a:alpha val="89804"/>
          </a:srgbClr>
        </a:solidFill>
      </dgm:spPr>
      <dgm:t>
        <a:bodyPr/>
        <a:lstStyle/>
        <a:p>
          <a:r>
            <a:rPr lang="en-US" sz="2800" u="sng" dirty="0" smtClean="0">
              <a:latin typeface="Calibri" pitchFamily="34" charset="0"/>
              <a:cs typeface="Calibri" pitchFamily="34" charset="0"/>
            </a:rPr>
            <a:t>Offer</a:t>
          </a:r>
          <a:r>
            <a:rPr lang="en-US" sz="2800" dirty="0" smtClean="0">
              <a:latin typeface="Calibri" pitchFamily="34" charset="0"/>
              <a:cs typeface="Calibri" pitchFamily="34" charset="0"/>
            </a:rPr>
            <a:t> each academic year, six one-hour events through different formats (webinars, invited speakers, panels)</a:t>
          </a:r>
          <a:endParaRPr lang="en-US" sz="2800" dirty="0">
            <a:latin typeface="Calibri" pitchFamily="34" charset="0"/>
            <a:cs typeface="Calibri" pitchFamily="34" charset="0"/>
          </a:endParaRPr>
        </a:p>
      </dgm:t>
    </dgm:pt>
    <dgm:pt modelId="{4D5C5C7A-E626-462E-BB67-B77D68561112}" type="sibTrans" cxnId="{0ABCB06A-6A9E-4C0F-9BB4-E85569B90495}">
      <dgm:prSet/>
      <dgm:spPr/>
      <dgm:t>
        <a:bodyPr/>
        <a:lstStyle/>
        <a:p>
          <a:endParaRPr lang="en-US"/>
        </a:p>
      </dgm:t>
    </dgm:pt>
    <dgm:pt modelId="{58DBE497-AA4E-46E2-8709-B2902773DF85}" type="parTrans" cxnId="{0ABCB06A-6A9E-4C0F-9BB4-E85569B90495}">
      <dgm:prSet/>
      <dgm:spPr/>
      <dgm:t>
        <a:bodyPr/>
        <a:lstStyle/>
        <a:p>
          <a:endParaRPr lang="en-US"/>
        </a:p>
      </dgm:t>
    </dgm:pt>
    <dgm:pt modelId="{AFB7960E-3FA4-4787-A05B-4346B6350E05}">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A706BCAB-1A49-466E-9A10-FBAC78810715}" type="parTrans" cxnId="{D13C47B2-5014-4EF1-B1CF-37B0C351EA3B}">
      <dgm:prSet/>
      <dgm:spPr/>
      <dgm:t>
        <a:bodyPr/>
        <a:lstStyle/>
        <a:p>
          <a:endParaRPr lang="en-US"/>
        </a:p>
      </dgm:t>
    </dgm:pt>
    <dgm:pt modelId="{445B1DEB-029F-465A-97BB-56CE1F3F04AF}" type="sibTrans" cxnId="{D13C47B2-5014-4EF1-B1CF-37B0C351EA3B}">
      <dgm:prSet/>
      <dgm:spPr/>
      <dgm:t>
        <a:bodyPr/>
        <a:lstStyle/>
        <a:p>
          <a:endParaRPr lang="en-US"/>
        </a:p>
      </dgm:t>
    </dgm:pt>
    <dgm:pt modelId="{78D293BF-D139-4C2B-ADC5-6A9B046CA195}">
      <dgm:prSe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4243F1E3-9BE4-46C0-B722-A950A4078BD0}" type="parTrans" cxnId="{CC0CD1A1-43D4-4761-B576-9699E47FB1FB}">
      <dgm:prSet/>
      <dgm:spPr/>
      <dgm:t>
        <a:bodyPr/>
        <a:lstStyle/>
        <a:p>
          <a:endParaRPr lang="en-US"/>
        </a:p>
      </dgm:t>
    </dgm:pt>
    <dgm:pt modelId="{81261F1D-921D-4A3F-BB6A-0DF28174AEC6}" type="sibTrans" cxnId="{CC0CD1A1-43D4-4761-B576-9699E47FB1FB}">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custScaleX="129542">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1781">
        <dgm:presLayoutVars>
          <dgm:bulletEnabled val="1"/>
        </dgm:presLayoutVars>
      </dgm:prSet>
      <dgm:spPr/>
      <dgm:t>
        <a:bodyPr/>
        <a:lstStyle/>
        <a:p>
          <a:endParaRPr lang="en-US"/>
        </a:p>
      </dgm:t>
    </dgm:pt>
  </dgm:ptLst>
  <dgm:cxnLst>
    <dgm:cxn modelId="{9526DA12-5439-4FC1-ABB8-ECC7E7066C37}" type="presOf" srcId="{7D4BE78C-B7B4-4077-B0AD-97D53CF71A52}" destId="{A75E1A4D-88E5-4652-9D86-370C2B190C76}" srcOrd="0" destOrd="0" presId="urn:microsoft.com/office/officeart/2005/8/layout/vList5"/>
    <dgm:cxn modelId="{25335D0E-CE2E-42F6-9339-18FB830ED811}" srcId="{7DA3F7F6-E19E-4260-8304-EA8A0ACCDCF3}" destId="{BC7F77A9-3FA5-412D-81D6-7F42A912D967}" srcOrd="0" destOrd="0" parTransId="{3E3380D4-099A-4EB5-875E-A28C5D5F6BC5}" sibTransId="{5614A421-2D50-41FB-A928-7C94A3CAB648}"/>
    <dgm:cxn modelId="{377D69CF-D014-46AE-9E4D-023978083F6C}" type="presOf" srcId="{606EA749-2B2B-48E4-968F-2373A7CB655D}" destId="{5130A90A-5376-4B57-A205-1FDCEBB57CD4}" srcOrd="0" destOrd="0" presId="urn:microsoft.com/office/officeart/2005/8/layout/vList5"/>
    <dgm:cxn modelId="{FF5234A4-D1EE-4D2D-AD4F-3EFD46067E5B}" srcId="{7D4BE78C-B7B4-4077-B0AD-97D53CF71A52}" destId="{9309A1FC-82B3-43D8-B70B-5F0B35B2BF8D}" srcOrd="0" destOrd="0" parTransId="{78749A7B-53ED-4E48-A1A8-1E75F6491BC5}" sibTransId="{13839DA7-186E-4A73-8C2B-0E205702BD0E}"/>
    <dgm:cxn modelId="{2633BD8E-C10B-49A7-AE10-E24321F41418}" type="presOf" srcId="{BC7F77A9-3FA5-412D-81D6-7F42A912D967}" destId="{3AA629E4-142A-4C1B-844A-98EEE18D0BC2}" srcOrd="0" destOrd="3" presId="urn:microsoft.com/office/officeart/2005/8/layout/vList5"/>
    <dgm:cxn modelId="{CC0CD1A1-43D4-4761-B576-9699E47FB1FB}" srcId="{7DA3F7F6-E19E-4260-8304-EA8A0ACCDCF3}" destId="{78D293BF-D139-4C2B-ADC5-6A9B046CA195}" srcOrd="3" destOrd="0" parTransId="{4243F1E3-9BE4-46C0-B722-A950A4078BD0}" sibTransId="{81261F1D-921D-4A3F-BB6A-0DF28174AEC6}"/>
    <dgm:cxn modelId="{49F9A0AB-A83A-47EF-AE17-BC8D305B8E52}" type="presOf" srcId="{5359717C-B58D-4DC9-80AA-370817028DEF}" destId="{3AA629E4-142A-4C1B-844A-98EEE18D0BC2}" srcOrd="0" destOrd="5" presId="urn:microsoft.com/office/officeart/2005/8/layout/vList5"/>
    <dgm:cxn modelId="{198898BA-EC98-45E6-ABAB-ED1FEF2CCD26}" srcId="{7D4BE78C-B7B4-4077-B0AD-97D53CF71A52}" destId="{7DA3F7F6-E19E-4260-8304-EA8A0ACCDCF3}" srcOrd="2" destOrd="0" parTransId="{2799C000-0782-4845-B3F6-33F793B60F03}" sibTransId="{9123862C-F6C0-41AC-97D0-2D6D3267BE95}"/>
    <dgm:cxn modelId="{504CF76B-7CE6-4BFE-BA19-181AC43A7108}" type="presOf" srcId="{7DA3F7F6-E19E-4260-8304-EA8A0ACCDCF3}" destId="{3AA629E4-142A-4C1B-844A-98EEE18D0BC2}" srcOrd="0" destOrd="2" presId="urn:microsoft.com/office/officeart/2005/8/layout/vList5"/>
    <dgm:cxn modelId="{5DEBD247-4DCB-4FE7-88F1-6697DB47A90A}" type="presOf" srcId="{4CBF25C4-6B58-4576-ADB0-75706EBAF464}" destId="{3AA629E4-142A-4C1B-844A-98EEE18D0BC2}" srcOrd="0" destOrd="4" presId="urn:microsoft.com/office/officeart/2005/8/layout/vList5"/>
    <dgm:cxn modelId="{39CF5B89-BA03-4E61-98A7-5956F9D5302F}" type="presOf" srcId="{78D293BF-D139-4C2B-ADC5-6A9B046CA195}" destId="{3AA629E4-142A-4C1B-844A-98EEE18D0BC2}" srcOrd="0" destOrd="6"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8B3B194C-5FF1-4E4B-B955-155F08BA2CF2}" type="presOf" srcId="{9309A1FC-82B3-43D8-B70B-5F0B35B2BF8D}" destId="{3AA629E4-142A-4C1B-844A-98EEE18D0BC2}" srcOrd="0" destOrd="0" presId="urn:microsoft.com/office/officeart/2005/8/layout/vList5"/>
    <dgm:cxn modelId="{D13C47B2-5014-4EF1-B1CF-37B0C351EA3B}" srcId="{7D4BE78C-B7B4-4077-B0AD-97D53CF71A52}" destId="{AFB7960E-3FA4-4787-A05B-4346B6350E05}" srcOrd="1" destOrd="0" parTransId="{A706BCAB-1A49-466E-9A10-FBAC78810715}" sibTransId="{445B1DEB-029F-465A-97BB-56CE1F3F04AF}"/>
    <dgm:cxn modelId="{505C1297-C2EF-40D2-8968-886813D8B198}" type="presOf" srcId="{AFB7960E-3FA4-4787-A05B-4346B6350E05}" destId="{3AA629E4-142A-4C1B-844A-98EEE18D0BC2}" srcOrd="0" destOrd="1" presId="urn:microsoft.com/office/officeart/2005/8/layout/vList5"/>
    <dgm:cxn modelId="{D5660DD4-D41E-4CA4-BDD7-6B6E0AD57847}" srcId="{7DA3F7F6-E19E-4260-8304-EA8A0ACCDCF3}" destId="{5359717C-B58D-4DC9-80AA-370817028DEF}" srcOrd="2" destOrd="0" parTransId="{F6075329-D536-4382-98BB-81587E4E87BF}" sibTransId="{FFBE8CC6-94FE-432E-84C1-3FCFCD30719D}"/>
    <dgm:cxn modelId="{0ABCB06A-6A9E-4C0F-9BB4-E85569B90495}" srcId="{7D4BE78C-B7B4-4077-B0AD-97D53CF71A52}" destId="{0D78B15E-5C4A-4278-B45A-6FCBCD75658A}" srcOrd="3" destOrd="0" parTransId="{58DBE497-AA4E-46E2-8709-B2902773DF85}" sibTransId="{4D5C5C7A-E626-462E-BB67-B77D68561112}"/>
    <dgm:cxn modelId="{1C0C6463-E813-44A2-B6E0-60514997B791}" type="presOf" srcId="{0D78B15E-5C4A-4278-B45A-6FCBCD75658A}" destId="{3AA629E4-142A-4C1B-844A-98EEE18D0BC2}" srcOrd="0" destOrd="7" presId="urn:microsoft.com/office/officeart/2005/8/layout/vList5"/>
    <dgm:cxn modelId="{F2FB8ADE-FC93-40E0-9071-E459DDCB16C0}" srcId="{7DA3F7F6-E19E-4260-8304-EA8A0ACCDCF3}" destId="{4CBF25C4-6B58-4576-ADB0-75706EBAF464}" srcOrd="1" destOrd="0" parTransId="{4CEE61A7-FFD3-44B5-8F43-A24A43804A03}" sibTransId="{31F9BDD9-F60D-4E21-A468-DAD13F4CD0A5}"/>
    <dgm:cxn modelId="{52E4C6FD-630C-4622-8313-F074CB135ACC}" type="presParOf" srcId="{5130A90A-5376-4B57-A205-1FDCEBB57CD4}" destId="{E8ABE37A-89B9-4A17-88D2-A79EF0893CAC}" srcOrd="0" destOrd="0" presId="urn:microsoft.com/office/officeart/2005/8/layout/vList5"/>
    <dgm:cxn modelId="{A3E4C886-D971-4859-9DF5-8A0A4B5D6C21}" type="presParOf" srcId="{E8ABE37A-89B9-4A17-88D2-A79EF0893CAC}" destId="{A75E1A4D-88E5-4652-9D86-370C2B190C76}" srcOrd="0" destOrd="0" presId="urn:microsoft.com/office/officeart/2005/8/layout/vList5"/>
    <dgm:cxn modelId="{68D64CBB-C1C1-4508-A8BB-2C72291B4E54}"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D4BE78C-B7B4-4077-B0AD-97D53CF71A52}">
      <dgm:prSet phldrT="[Text]" custT="1"/>
      <dgm:spPr>
        <a:solidFill>
          <a:schemeClr val="accent4"/>
        </a:solidFill>
      </dgm:spPr>
      <dgm:t>
        <a:bodyPr/>
        <a:lstStyle/>
        <a:p>
          <a:r>
            <a:rPr lang="en-US" sz="3200" i="1" dirty="0" smtClean="0"/>
            <a:t>Activity 2:</a:t>
          </a:r>
        </a:p>
        <a:p>
          <a:endParaRPr lang="en-US" sz="3200" i="1" dirty="0" smtClean="0"/>
        </a:p>
        <a:p>
          <a:r>
            <a:rPr lang="en-US" sz="3200" i="1" dirty="0" smtClean="0"/>
            <a:t> Leaders Forum for Climate Change</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a:solidFill>
          <a:srgbClr val="DBD7D5">
            <a:alpha val="89804"/>
          </a:srgbClr>
        </a:solidFill>
      </dgm:spPr>
      <dgm:t>
        <a:bodyPr/>
        <a:lstStyle/>
        <a:p>
          <a:r>
            <a:rPr lang="en-US" sz="2800" u="sng" dirty="0" smtClean="0">
              <a:latin typeface="Calibri" pitchFamily="34" charset="0"/>
              <a:cs typeface="Calibri" pitchFamily="34" charset="0"/>
            </a:rPr>
            <a:t>Develop</a:t>
          </a:r>
          <a:r>
            <a:rPr lang="en-US" sz="2800" dirty="0" smtClean="0">
              <a:latin typeface="Calibri" pitchFamily="34" charset="0"/>
              <a:cs typeface="Calibri" pitchFamily="34" charset="0"/>
            </a:rPr>
            <a:t> a curriculum addressing female faculty barriers</a:t>
          </a:r>
          <a:endParaRPr lang="en-US" sz="28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930A1B3A-9E25-4110-9C8D-8B584C25E7E6}">
      <dgm:prSet phldrT="[Text]" custT="1"/>
      <dgm:spPr>
        <a:solidFill>
          <a:srgbClr val="DBD7D5">
            <a:alpha val="89804"/>
          </a:srgbClr>
        </a:solidFill>
      </dgm:spPr>
      <dgm:t>
        <a:bodyPr/>
        <a:lstStyle/>
        <a:p>
          <a:r>
            <a:rPr lang="en-US" sz="2800" b="1" dirty="0" smtClean="0">
              <a:latin typeface="Calibri" pitchFamily="34" charset="0"/>
              <a:cs typeface="Calibri" pitchFamily="34" charset="0"/>
            </a:rPr>
            <a:t>Audience</a:t>
          </a:r>
          <a:r>
            <a:rPr lang="en-US" sz="2800" dirty="0" smtClean="0">
              <a:latin typeface="Calibri" pitchFamily="34" charset="0"/>
              <a:cs typeface="Calibri" pitchFamily="34" charset="0"/>
            </a:rPr>
            <a:t>: department chairs, program directors, deans, provost, associate provost, administrators </a:t>
          </a:r>
          <a:endParaRPr lang="en-US" sz="2800" dirty="0">
            <a:latin typeface="Calibri" pitchFamily="34" charset="0"/>
            <a:cs typeface="Calibri" pitchFamily="34" charset="0"/>
          </a:endParaRPr>
        </a:p>
      </dgm:t>
    </dgm:pt>
    <dgm:pt modelId="{A7DFE5B0-31E2-4FB8-ADE7-4F12AF7D8AE4}" type="parTrans" cxnId="{CDB3971B-D078-4023-A28D-ABF55929EF82}">
      <dgm:prSet/>
      <dgm:spPr/>
      <dgm:t>
        <a:bodyPr/>
        <a:lstStyle/>
        <a:p>
          <a:endParaRPr lang="en-US"/>
        </a:p>
      </dgm:t>
    </dgm:pt>
    <dgm:pt modelId="{96CB918E-4305-4779-8D64-A89D253C32F3}" type="sibTrans" cxnId="{CDB3971B-D078-4023-A28D-ABF55929EF82}">
      <dgm:prSet/>
      <dgm:spPr/>
      <dgm:t>
        <a:bodyPr/>
        <a:lstStyle/>
        <a:p>
          <a:endParaRPr lang="en-US"/>
        </a:p>
      </dgm:t>
    </dgm:pt>
    <dgm:pt modelId="{58B87AE5-284E-403E-80BA-2E2049113FDB}">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E9BE2793-2EB1-4C82-9AA4-8809A6CDD293}" type="parTrans" cxnId="{418E53E1-35DB-468C-9EF1-2F1B7C69FCAD}">
      <dgm:prSet/>
      <dgm:spPr/>
      <dgm:t>
        <a:bodyPr/>
        <a:lstStyle/>
        <a:p>
          <a:endParaRPr lang="en-US"/>
        </a:p>
      </dgm:t>
    </dgm:pt>
    <dgm:pt modelId="{381F279B-0205-4D65-AA9D-338AE71ABAB4}" type="sibTrans" cxnId="{418E53E1-35DB-468C-9EF1-2F1B7C69FCAD}">
      <dgm:prSet/>
      <dgm:spPr/>
      <dgm:t>
        <a:bodyPr/>
        <a:lstStyle/>
        <a:p>
          <a:endParaRPr lang="en-US"/>
        </a:p>
      </dgm:t>
    </dgm:pt>
    <dgm:pt modelId="{49DEF0D6-F37A-4386-8F7D-B0A13E07DA5B}">
      <dgm:prSet phldrT="[Text]" custT="1"/>
      <dgm:spPr>
        <a:solidFill>
          <a:srgbClr val="DBD7D5">
            <a:alpha val="89804"/>
          </a:srgbClr>
        </a:solidFill>
      </dgm:spPr>
      <dgm:t>
        <a:bodyPr/>
        <a:lstStyle/>
        <a:p>
          <a:r>
            <a:rPr lang="en-US" sz="2800" u="sng" dirty="0" smtClean="0">
              <a:latin typeface="Calibri" pitchFamily="34" charset="0"/>
              <a:cs typeface="Calibri" pitchFamily="34" charset="0"/>
            </a:rPr>
            <a:t>Establish</a:t>
          </a:r>
          <a:r>
            <a:rPr lang="en-US" sz="2800" dirty="0" smtClean="0">
              <a:latin typeface="Calibri" pitchFamily="34" charset="0"/>
              <a:cs typeface="Calibri" pitchFamily="34" charset="0"/>
            </a:rPr>
            <a:t> three, half-day leadership workshops</a:t>
          </a:r>
          <a:endParaRPr lang="en-US" sz="2800" dirty="0">
            <a:latin typeface="Calibri" pitchFamily="34" charset="0"/>
            <a:cs typeface="Calibri" pitchFamily="34" charset="0"/>
          </a:endParaRPr>
        </a:p>
      </dgm:t>
    </dgm:pt>
    <dgm:pt modelId="{44BC9595-6F5B-436F-A3F3-EC27F2F6637B}" type="parTrans" cxnId="{C1A3C55D-F60F-4C06-AFF1-271BA1D2A2C6}">
      <dgm:prSet/>
      <dgm:spPr/>
      <dgm:t>
        <a:bodyPr/>
        <a:lstStyle/>
        <a:p>
          <a:endParaRPr lang="en-US"/>
        </a:p>
      </dgm:t>
    </dgm:pt>
    <dgm:pt modelId="{472EE544-133F-4932-AAFA-F86D2C6B0DA4}" type="sibTrans" cxnId="{C1A3C55D-F60F-4C06-AFF1-271BA1D2A2C6}">
      <dgm:prSet/>
      <dgm:spPr/>
      <dgm:t>
        <a:bodyPr/>
        <a:lstStyle/>
        <a:p>
          <a:endParaRPr lang="en-US"/>
        </a:p>
      </dgm:t>
    </dgm:pt>
    <dgm:pt modelId="{8FBFB19E-33DE-43F8-A1A6-A8A693A0D34D}">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A01F4552-C317-4C7A-A1FA-3C6A8408E76C}" type="parTrans" cxnId="{C61BB2D0-DB31-42B7-AE88-7323A6118D8C}">
      <dgm:prSet/>
      <dgm:spPr/>
      <dgm:t>
        <a:bodyPr/>
        <a:lstStyle/>
        <a:p>
          <a:endParaRPr lang="en-US"/>
        </a:p>
      </dgm:t>
    </dgm:pt>
    <dgm:pt modelId="{34CD5BBD-9EF8-48DF-8013-162634895A94}" type="sibTrans" cxnId="{C61BB2D0-DB31-42B7-AE88-7323A6118D8C}">
      <dgm:prSet/>
      <dgm:spPr/>
      <dgm:t>
        <a:bodyPr/>
        <a:lstStyle/>
        <a:p>
          <a:endParaRPr lang="en-US"/>
        </a:p>
      </dgm:t>
    </dgm:pt>
    <dgm:pt modelId="{5E8569B9-BBBE-45B5-A68E-732DD31C8F91}">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E145AFD3-F7DC-488B-A049-3D973E970859}" type="parTrans" cxnId="{B6A37266-1367-4335-A55F-755E066B2FDB}">
      <dgm:prSet/>
      <dgm:spPr/>
      <dgm:t>
        <a:bodyPr/>
        <a:lstStyle/>
        <a:p>
          <a:endParaRPr lang="en-US"/>
        </a:p>
      </dgm:t>
    </dgm:pt>
    <dgm:pt modelId="{92B0F3CC-1726-43BD-BFBA-42EF25D8C16F}" type="sibTrans" cxnId="{B6A37266-1367-4335-A55F-755E066B2FDB}">
      <dgm:prSet/>
      <dgm:spPr/>
      <dgm:t>
        <a:bodyPr/>
        <a:lstStyle/>
        <a:p>
          <a:endParaRPr lang="en-US"/>
        </a:p>
      </dgm:t>
    </dgm:pt>
    <dgm:pt modelId="{08419FEA-DED5-45A1-A18D-0C1B36180284}">
      <dgm:prSet phldrT="[Text]" custT="1"/>
      <dgm:spPr>
        <a:solidFill>
          <a:srgbClr val="DBD7D5">
            <a:alpha val="89804"/>
          </a:srgbClr>
        </a:solidFill>
      </dgm:spPr>
      <dgm:t>
        <a:bodyPr/>
        <a:lstStyle/>
        <a:p>
          <a:r>
            <a:rPr lang="en-US" sz="2800" b="1" dirty="0" smtClean="0">
              <a:latin typeface="Calibri" pitchFamily="34" charset="0"/>
              <a:cs typeface="Calibri" pitchFamily="34" charset="0"/>
            </a:rPr>
            <a:t>Goal: </a:t>
          </a:r>
          <a:r>
            <a:rPr lang="en-US" sz="2800" dirty="0" smtClean="0">
              <a:latin typeface="Calibri" pitchFamily="34" charset="0"/>
              <a:cs typeface="Calibri" pitchFamily="34" charset="0"/>
            </a:rPr>
            <a:t>Climate change</a:t>
          </a:r>
          <a:endParaRPr lang="en-US" sz="2800" dirty="0">
            <a:latin typeface="Calibri" pitchFamily="34" charset="0"/>
            <a:cs typeface="Calibri" pitchFamily="34" charset="0"/>
          </a:endParaRPr>
        </a:p>
      </dgm:t>
    </dgm:pt>
    <dgm:pt modelId="{AB5BE501-A16C-46E9-B018-60072415A5A3}" type="parTrans" cxnId="{1E0BD9F0-0B7C-4169-85E9-F4BC2BBDAEB5}">
      <dgm:prSet/>
      <dgm:spPr/>
      <dgm:t>
        <a:bodyPr/>
        <a:lstStyle/>
        <a:p>
          <a:endParaRPr lang="en-US"/>
        </a:p>
      </dgm:t>
    </dgm:pt>
    <dgm:pt modelId="{BD3778B3-118C-410E-89E5-EDFEA3D671BC}" type="sibTrans" cxnId="{1E0BD9F0-0B7C-4169-85E9-F4BC2BBDAEB5}">
      <dgm:prSet/>
      <dgm:spPr/>
      <dgm:t>
        <a:bodyPr/>
        <a:lstStyle/>
        <a:p>
          <a:endParaRPr lang="en-US"/>
        </a:p>
      </dgm:t>
    </dgm:pt>
    <dgm:pt modelId="{AACF5F25-2E26-4692-93B2-56B8155B9763}">
      <dgm:prSet phldrT="[Text]" custT="1"/>
      <dgm:spPr>
        <a:solidFill>
          <a:srgbClr val="DBD7D5">
            <a:alpha val="89804"/>
          </a:srgbClr>
        </a:solidFill>
      </dgm:spPr>
      <dgm:t>
        <a:bodyPr/>
        <a:lstStyle/>
        <a:p>
          <a:r>
            <a:rPr lang="en-US" sz="2800" dirty="0" smtClean="0">
              <a:latin typeface="Calibri" pitchFamily="34" charset="0"/>
              <a:cs typeface="Calibri" pitchFamily="34" charset="0"/>
            </a:rPr>
            <a:t>First implementation           </a:t>
          </a:r>
          <a:r>
            <a:rPr lang="en-US" sz="2400" dirty="0" smtClean="0">
              <a:latin typeface="Calibri" pitchFamily="34" charset="0"/>
              <a:cs typeface="Calibri" pitchFamily="34" charset="0"/>
            </a:rPr>
            <a:t>March 30, 2012</a:t>
          </a:r>
          <a:endParaRPr lang="en-US" sz="2400" dirty="0">
            <a:latin typeface="Calibri" pitchFamily="34" charset="0"/>
            <a:cs typeface="Calibri" pitchFamily="34" charset="0"/>
          </a:endParaRPr>
        </a:p>
      </dgm:t>
    </dgm:pt>
    <dgm:pt modelId="{DEB2F00C-C88D-4188-9303-ECBDC6461F3E}" type="parTrans" cxnId="{8E837FF8-2A1A-4B16-B187-AAE3E153DCF2}">
      <dgm:prSet/>
      <dgm:spPr/>
      <dgm:t>
        <a:bodyPr/>
        <a:lstStyle/>
        <a:p>
          <a:endParaRPr lang="en-US"/>
        </a:p>
      </dgm:t>
    </dgm:pt>
    <dgm:pt modelId="{5945BEC1-64A8-4B5C-A09D-F158993DF319}" type="sibTrans" cxnId="{8E837FF8-2A1A-4B16-B187-AAE3E153DCF2}">
      <dgm:prSet/>
      <dgm:spPr/>
      <dgm:t>
        <a:bodyPr/>
        <a:lstStyle/>
        <a:p>
          <a:endParaRPr lang="en-US"/>
        </a:p>
      </dgm:t>
    </dgm:pt>
    <dgm:pt modelId="{41AD1122-2BB1-4112-9903-FB6EF6105A0D}">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D15BEB21-288D-4AE6-AACD-4143685F416C}" type="parTrans" cxnId="{1C8F33BE-9522-4588-BFB1-DDA542E2AAE1}">
      <dgm:prSet/>
      <dgm:spPr/>
      <dgm:t>
        <a:bodyPr/>
        <a:lstStyle/>
        <a:p>
          <a:endParaRPr lang="en-US"/>
        </a:p>
      </dgm:t>
    </dgm:pt>
    <dgm:pt modelId="{C445610A-6337-4697-AFD6-292C8A905BB5}" type="sibTrans" cxnId="{1C8F33BE-9522-4588-BFB1-DDA542E2AAE1}">
      <dgm:prSet/>
      <dgm:spPr/>
      <dgm:t>
        <a:bodyPr/>
        <a:lstStyle/>
        <a:p>
          <a:endParaRPr lang="en-US"/>
        </a:p>
      </dgm:t>
    </dgm:pt>
    <dgm:pt modelId="{A306E90C-3011-4DDF-8097-0EB18B44BAD1}">
      <dgm:prSet phldrT="[Text]" custT="1"/>
      <dgm:spPr>
        <a:solidFill>
          <a:srgbClr val="DBD7D5">
            <a:alpha val="89804"/>
          </a:srgbClr>
        </a:solidFill>
      </dgm:spPr>
      <dgm:t>
        <a:bodyPr/>
        <a:lstStyle/>
        <a:p>
          <a:r>
            <a:rPr lang="en-US" sz="2800" b="1" dirty="0" smtClean="0">
              <a:latin typeface="Calibri" pitchFamily="34" charset="0"/>
              <a:cs typeface="Calibri" pitchFamily="34" charset="0"/>
            </a:rPr>
            <a:t>Topic: </a:t>
          </a:r>
          <a:r>
            <a:rPr lang="en-US" sz="2800" dirty="0" smtClean="0">
              <a:latin typeface="Calibri" pitchFamily="34" charset="0"/>
              <a:cs typeface="Calibri" pitchFamily="34" charset="0"/>
            </a:rPr>
            <a:t>Fair Faculty Evaluations</a:t>
          </a:r>
          <a:endParaRPr lang="en-US" sz="2800" dirty="0">
            <a:latin typeface="Calibri" pitchFamily="34" charset="0"/>
            <a:cs typeface="Calibri" pitchFamily="34" charset="0"/>
          </a:endParaRPr>
        </a:p>
      </dgm:t>
    </dgm:pt>
    <dgm:pt modelId="{FC1B140B-D5D0-4EA0-BEAA-9A2BCCD330C1}" type="parTrans" cxnId="{516B0716-0C79-42F8-BE35-B0F22E2A4903}">
      <dgm:prSet/>
      <dgm:spPr/>
      <dgm:t>
        <a:bodyPr/>
        <a:lstStyle/>
        <a:p>
          <a:endParaRPr lang="en-US"/>
        </a:p>
      </dgm:t>
    </dgm:pt>
    <dgm:pt modelId="{14D22B85-0C48-46A8-B188-19BC86BB1C34}" type="sibTrans" cxnId="{516B0716-0C79-42F8-BE35-B0F22E2A4903}">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1781">
        <dgm:presLayoutVars>
          <dgm:bulletEnabled val="1"/>
        </dgm:presLayoutVars>
      </dgm:prSet>
      <dgm:spPr/>
      <dgm:t>
        <a:bodyPr/>
        <a:lstStyle/>
        <a:p>
          <a:endParaRPr lang="en-US"/>
        </a:p>
      </dgm:t>
    </dgm:pt>
  </dgm:ptLst>
  <dgm:cxnLst>
    <dgm:cxn modelId="{CDB3971B-D078-4023-A28D-ABF55929EF82}" srcId="{5E8569B9-BBBE-45B5-A68E-732DD31C8F91}" destId="{930A1B3A-9E25-4110-9C8D-8B584C25E7E6}" srcOrd="0" destOrd="0" parTransId="{A7DFE5B0-31E2-4FB8-ADE7-4F12AF7D8AE4}" sibTransId="{96CB918E-4305-4779-8D64-A89D253C32F3}"/>
    <dgm:cxn modelId="{79963DD2-1D9F-4589-B2F7-7EFD1C4B319A}" type="presOf" srcId="{7D4BE78C-B7B4-4077-B0AD-97D53CF71A52}" destId="{A75E1A4D-88E5-4652-9D86-370C2B190C76}" srcOrd="0" destOrd="0" presId="urn:microsoft.com/office/officeart/2005/8/layout/vList5"/>
    <dgm:cxn modelId="{C1A3C55D-F60F-4C06-AFF1-271BA1D2A2C6}" srcId="{7D4BE78C-B7B4-4077-B0AD-97D53CF71A52}" destId="{49DEF0D6-F37A-4386-8F7D-B0A13E07DA5B}" srcOrd="3" destOrd="0" parTransId="{44BC9595-6F5B-436F-A3F3-EC27F2F6637B}" sibTransId="{472EE544-133F-4932-AAFA-F86D2C6B0DA4}"/>
    <dgm:cxn modelId="{FF5234A4-D1EE-4D2D-AD4F-3EFD46067E5B}" srcId="{7D4BE78C-B7B4-4077-B0AD-97D53CF71A52}" destId="{9309A1FC-82B3-43D8-B70B-5F0B35B2BF8D}" srcOrd="1" destOrd="0" parTransId="{78749A7B-53ED-4E48-A1A8-1E75F6491BC5}" sibTransId="{13839DA7-186E-4A73-8C2B-0E205702BD0E}"/>
    <dgm:cxn modelId="{40D1337F-34B1-4E56-AA95-A848996A7A1E}" type="presOf" srcId="{08419FEA-DED5-45A1-A18D-0C1B36180284}" destId="{3AA629E4-142A-4C1B-844A-98EEE18D0BC2}" srcOrd="0" destOrd="6" presId="urn:microsoft.com/office/officeart/2005/8/layout/vList5"/>
    <dgm:cxn modelId="{1E0BD9F0-0B7C-4169-85E9-F4BC2BBDAEB5}" srcId="{5E8569B9-BBBE-45B5-A68E-732DD31C8F91}" destId="{08419FEA-DED5-45A1-A18D-0C1B36180284}" srcOrd="1" destOrd="0" parTransId="{AB5BE501-A16C-46E9-B018-60072415A5A3}" sibTransId="{BD3778B3-118C-410E-89E5-EDFEA3D671BC}"/>
    <dgm:cxn modelId="{D4B71BEC-A1A1-4AE1-835F-90C2280C5F29}" type="presOf" srcId="{930A1B3A-9E25-4110-9C8D-8B584C25E7E6}" destId="{3AA629E4-142A-4C1B-844A-98EEE18D0BC2}" srcOrd="0" destOrd="5"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418E53E1-35DB-468C-9EF1-2F1B7C69FCAD}" srcId="{7D4BE78C-B7B4-4077-B0AD-97D53CF71A52}" destId="{58B87AE5-284E-403E-80BA-2E2049113FDB}" srcOrd="0" destOrd="0" parTransId="{E9BE2793-2EB1-4C82-9AA4-8809A6CDD293}" sibTransId="{381F279B-0205-4D65-AA9D-338AE71ABAB4}"/>
    <dgm:cxn modelId="{D2906BB0-0EFC-4FBF-99A2-926BA8E3A952}" type="presOf" srcId="{41AD1122-2BB1-4112-9903-FB6EF6105A0D}" destId="{3AA629E4-142A-4C1B-844A-98EEE18D0BC2}" srcOrd="0" destOrd="7" presId="urn:microsoft.com/office/officeart/2005/8/layout/vList5"/>
    <dgm:cxn modelId="{F599D737-C8F3-46AC-B67E-D1792F76F429}" type="presOf" srcId="{8FBFB19E-33DE-43F8-A1A6-A8A693A0D34D}" destId="{3AA629E4-142A-4C1B-844A-98EEE18D0BC2}" srcOrd="0" destOrd="2" presId="urn:microsoft.com/office/officeart/2005/8/layout/vList5"/>
    <dgm:cxn modelId="{EEEFE7B5-C82E-49F3-ACEE-C95BE75BF939}" type="presOf" srcId="{49DEF0D6-F37A-4386-8F7D-B0A13E07DA5B}" destId="{3AA629E4-142A-4C1B-844A-98EEE18D0BC2}" srcOrd="0" destOrd="3" presId="urn:microsoft.com/office/officeart/2005/8/layout/vList5"/>
    <dgm:cxn modelId="{C61BB2D0-DB31-42B7-AE88-7323A6118D8C}" srcId="{7D4BE78C-B7B4-4077-B0AD-97D53CF71A52}" destId="{8FBFB19E-33DE-43F8-A1A6-A8A693A0D34D}" srcOrd="2" destOrd="0" parTransId="{A01F4552-C317-4C7A-A1FA-3C6A8408E76C}" sibTransId="{34CD5BBD-9EF8-48DF-8013-162634895A94}"/>
    <dgm:cxn modelId="{CFE438AE-54F9-4F76-9069-F76DD2D21C98}" type="presOf" srcId="{A306E90C-3011-4DDF-8097-0EB18B44BAD1}" destId="{3AA629E4-142A-4C1B-844A-98EEE18D0BC2}" srcOrd="0" destOrd="9" presId="urn:microsoft.com/office/officeart/2005/8/layout/vList5"/>
    <dgm:cxn modelId="{1C8F33BE-9522-4588-BFB1-DDA542E2AAE1}" srcId="{5E8569B9-BBBE-45B5-A68E-732DD31C8F91}" destId="{41AD1122-2BB1-4112-9903-FB6EF6105A0D}" srcOrd="2" destOrd="0" parTransId="{D15BEB21-288D-4AE6-AACD-4143685F416C}" sibTransId="{C445610A-6337-4697-AFD6-292C8A905BB5}"/>
    <dgm:cxn modelId="{516B0716-0C79-42F8-BE35-B0F22E2A4903}" srcId="{AACF5F25-2E26-4692-93B2-56B8155B9763}" destId="{A306E90C-3011-4DDF-8097-0EB18B44BAD1}" srcOrd="0" destOrd="0" parTransId="{FC1B140B-D5D0-4EA0-BEAA-9A2BCCD330C1}" sibTransId="{14D22B85-0C48-46A8-B188-19BC86BB1C34}"/>
    <dgm:cxn modelId="{113304F0-5F13-4CE8-8E5A-33924AE03267}" type="presOf" srcId="{AACF5F25-2E26-4692-93B2-56B8155B9763}" destId="{3AA629E4-142A-4C1B-844A-98EEE18D0BC2}" srcOrd="0" destOrd="8" presId="urn:microsoft.com/office/officeart/2005/8/layout/vList5"/>
    <dgm:cxn modelId="{EAEBE49B-E844-44CC-99E8-4419554E7B39}" type="presOf" srcId="{606EA749-2B2B-48E4-968F-2373A7CB655D}" destId="{5130A90A-5376-4B57-A205-1FDCEBB57CD4}" srcOrd="0" destOrd="0" presId="urn:microsoft.com/office/officeart/2005/8/layout/vList5"/>
    <dgm:cxn modelId="{B6A37266-1367-4335-A55F-755E066B2FDB}" srcId="{7D4BE78C-B7B4-4077-B0AD-97D53CF71A52}" destId="{5E8569B9-BBBE-45B5-A68E-732DD31C8F91}" srcOrd="4" destOrd="0" parTransId="{E145AFD3-F7DC-488B-A049-3D973E970859}" sibTransId="{92B0F3CC-1726-43BD-BFBA-42EF25D8C16F}"/>
    <dgm:cxn modelId="{47D80507-B627-45F8-BFF2-4EFB77F81735}" type="presOf" srcId="{5E8569B9-BBBE-45B5-A68E-732DD31C8F91}" destId="{3AA629E4-142A-4C1B-844A-98EEE18D0BC2}" srcOrd="0" destOrd="4" presId="urn:microsoft.com/office/officeart/2005/8/layout/vList5"/>
    <dgm:cxn modelId="{8E837FF8-2A1A-4B16-B187-AAE3E153DCF2}" srcId="{5E8569B9-BBBE-45B5-A68E-732DD31C8F91}" destId="{AACF5F25-2E26-4692-93B2-56B8155B9763}" srcOrd="3" destOrd="0" parTransId="{DEB2F00C-C88D-4188-9303-ECBDC6461F3E}" sibTransId="{5945BEC1-64A8-4B5C-A09D-F158993DF319}"/>
    <dgm:cxn modelId="{990E4586-AF3A-4C08-A31F-ABBEAFD31539}" type="presOf" srcId="{58B87AE5-284E-403E-80BA-2E2049113FDB}" destId="{3AA629E4-142A-4C1B-844A-98EEE18D0BC2}" srcOrd="0" destOrd="0" presId="urn:microsoft.com/office/officeart/2005/8/layout/vList5"/>
    <dgm:cxn modelId="{E62B9BBA-FB7D-4BE3-BDB3-8550BCF1C27E}" type="presOf" srcId="{9309A1FC-82B3-43D8-B70B-5F0B35B2BF8D}" destId="{3AA629E4-142A-4C1B-844A-98EEE18D0BC2}" srcOrd="0" destOrd="1" presId="urn:microsoft.com/office/officeart/2005/8/layout/vList5"/>
    <dgm:cxn modelId="{65894B08-899A-499B-A000-1829820FE31B}" type="presParOf" srcId="{5130A90A-5376-4B57-A205-1FDCEBB57CD4}" destId="{E8ABE37A-89B9-4A17-88D2-A79EF0893CAC}" srcOrd="0" destOrd="0" presId="urn:microsoft.com/office/officeart/2005/8/layout/vList5"/>
    <dgm:cxn modelId="{E09F836F-6C5C-4D1E-9613-163D16B52259}" type="presParOf" srcId="{E8ABE37A-89B9-4A17-88D2-A79EF0893CAC}" destId="{A75E1A4D-88E5-4652-9D86-370C2B190C76}" srcOrd="0" destOrd="0" presId="urn:microsoft.com/office/officeart/2005/8/layout/vList5"/>
    <dgm:cxn modelId="{F187D6AB-BEF5-4752-ACD7-A279598EC4EA}"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D4BE78C-B7B4-4077-B0AD-97D53CF71A52}">
      <dgm:prSet phldrT="[Text]" custT="1"/>
      <dgm:spPr>
        <a:solidFill>
          <a:schemeClr val="accent4"/>
        </a:solidFill>
      </dgm:spPr>
      <dgm:t>
        <a:bodyPr/>
        <a:lstStyle/>
        <a:p>
          <a:r>
            <a:rPr lang="en-US" sz="3200" i="1" dirty="0" smtClean="0"/>
            <a:t>Activity 3:</a:t>
          </a:r>
        </a:p>
        <a:p>
          <a:endParaRPr lang="en-US" sz="3200" i="1" dirty="0" smtClean="0"/>
        </a:p>
        <a:p>
          <a:r>
            <a:rPr lang="en-US" sz="3200" i="1" dirty="0" smtClean="0"/>
            <a:t>Regional Leadership Symposium</a:t>
          </a:r>
        </a:p>
      </dgm:t>
    </dgm:pt>
    <dgm:pt modelId="{7293B219-24DB-4892-8459-0B004880DD1F}" type="parTrans" cxnId="{544E3D3E-A116-4D3E-AD90-0389670F23E8}">
      <dgm:prSet/>
      <dgm:spPr/>
      <dgm:t>
        <a:bodyPr/>
        <a:lstStyle/>
        <a:p>
          <a:endParaRPr lang="en-US" sz="2000"/>
        </a:p>
      </dgm:t>
    </dgm:pt>
    <dgm:pt modelId="{DFD07842-E0B2-4216-BC95-73CE3C9DED76}" type="sibTrans" cxnId="{544E3D3E-A116-4D3E-AD90-0389670F23E8}">
      <dgm:prSet/>
      <dgm:spPr/>
      <dgm:t>
        <a:bodyPr/>
        <a:lstStyle/>
        <a:p>
          <a:endParaRPr lang="en-US" sz="2000"/>
        </a:p>
      </dgm:t>
    </dgm:pt>
    <dgm:pt modelId="{9309A1FC-82B3-43D8-B70B-5F0B35B2BF8D}">
      <dgm:prSet phldrT="[Text]" custT="1"/>
      <dgm:spPr>
        <a:solidFill>
          <a:srgbClr val="DBD7D5">
            <a:alpha val="89804"/>
          </a:srgbClr>
        </a:solidFill>
      </dgm:spPr>
      <dgm:t>
        <a:bodyPr/>
        <a:lstStyle/>
        <a:p>
          <a:r>
            <a:rPr lang="en-US" sz="2800" b="1" dirty="0" smtClean="0">
              <a:latin typeface="Calibri" pitchFamily="34" charset="0"/>
              <a:cs typeface="Calibri" pitchFamily="34" charset="0"/>
            </a:rPr>
            <a:t>Focus: </a:t>
          </a:r>
          <a:r>
            <a:rPr lang="en-US" sz="2800" dirty="0" smtClean="0">
              <a:latin typeface="Calibri" pitchFamily="34" charset="0"/>
              <a:cs typeface="Calibri" pitchFamily="34" charset="0"/>
            </a:rPr>
            <a:t>Issues facing leaders in higher education</a:t>
          </a:r>
          <a:endParaRPr lang="en-US" sz="28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sz="2000"/>
        </a:p>
      </dgm:t>
    </dgm:pt>
    <dgm:pt modelId="{13839DA7-186E-4A73-8C2B-0E205702BD0E}" type="sibTrans" cxnId="{FF5234A4-D1EE-4D2D-AD4F-3EFD46067E5B}">
      <dgm:prSet/>
      <dgm:spPr/>
      <dgm:t>
        <a:bodyPr/>
        <a:lstStyle/>
        <a:p>
          <a:endParaRPr lang="en-US" sz="2000"/>
        </a:p>
      </dgm:t>
    </dgm:pt>
    <dgm:pt modelId="{43001CA0-96FE-47CD-98E8-80EA215D9EF5}">
      <dgm:prSet phldrT="[Text]" custT="1"/>
      <dgm:spPr>
        <a:solidFill>
          <a:srgbClr val="DBD7D5">
            <a:alpha val="89804"/>
          </a:srgbClr>
        </a:solidFill>
      </dgm:spPr>
      <dgm:t>
        <a:bodyPr/>
        <a:lstStyle/>
        <a:p>
          <a:r>
            <a:rPr lang="en-US" sz="2800" dirty="0" smtClean="0">
              <a:latin typeface="Calibri" pitchFamily="34" charset="0"/>
              <a:cs typeface="Calibri" pitchFamily="34" charset="0"/>
            </a:rPr>
            <a:t>Follow the model set by GU </a:t>
          </a:r>
          <a:r>
            <a:rPr lang="en-US" sz="2800" i="1" dirty="0" smtClean="0">
              <a:latin typeface="Calibri" pitchFamily="34" charset="0"/>
              <a:cs typeface="Calibri" pitchFamily="34" charset="0"/>
            </a:rPr>
            <a:t>Regional Symposium on Teaching and Learning</a:t>
          </a:r>
          <a:endParaRPr lang="en-US" sz="2800" i="1" dirty="0">
            <a:latin typeface="Calibri" pitchFamily="34" charset="0"/>
            <a:cs typeface="Calibri" pitchFamily="34" charset="0"/>
          </a:endParaRPr>
        </a:p>
      </dgm:t>
    </dgm:pt>
    <dgm:pt modelId="{9CD343E0-463A-4A22-B321-D5326F2B3199}" type="parTrans" cxnId="{25BA9440-D9F4-4928-BAAB-699A72290F4A}">
      <dgm:prSet/>
      <dgm:spPr/>
      <dgm:t>
        <a:bodyPr/>
        <a:lstStyle/>
        <a:p>
          <a:endParaRPr lang="en-US" sz="2000"/>
        </a:p>
      </dgm:t>
    </dgm:pt>
    <dgm:pt modelId="{34187E11-6E88-471F-A656-A822B2ED98C6}" type="sibTrans" cxnId="{25BA9440-D9F4-4928-BAAB-699A72290F4A}">
      <dgm:prSet/>
      <dgm:spPr/>
      <dgm:t>
        <a:bodyPr/>
        <a:lstStyle/>
        <a:p>
          <a:endParaRPr lang="en-US" sz="2000"/>
        </a:p>
      </dgm:t>
    </dgm:pt>
    <dgm:pt modelId="{FCF28F13-FD3E-4B5A-917B-2D26F720293B}">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88CA4066-FFF4-4794-A6DF-859F4FDFD594}" type="parTrans" cxnId="{D12185A8-D9B1-402F-AE16-CC83043E6686}">
      <dgm:prSet/>
      <dgm:spPr/>
      <dgm:t>
        <a:bodyPr/>
        <a:lstStyle/>
        <a:p>
          <a:endParaRPr lang="en-US" sz="2000"/>
        </a:p>
      </dgm:t>
    </dgm:pt>
    <dgm:pt modelId="{0011BCC5-2198-4C60-9536-3614B5E54B2A}" type="sibTrans" cxnId="{D12185A8-D9B1-402F-AE16-CC83043E6686}">
      <dgm:prSet/>
      <dgm:spPr/>
      <dgm:t>
        <a:bodyPr/>
        <a:lstStyle/>
        <a:p>
          <a:endParaRPr lang="en-US" sz="2000"/>
        </a:p>
      </dgm:t>
    </dgm:pt>
    <dgm:pt modelId="{6C28E861-1A3D-45A6-8D73-58EF8AB5B439}">
      <dgm:prSet phldrT="[Text]" custT="1"/>
      <dgm:spPr>
        <a:solidFill>
          <a:srgbClr val="DBD7D5">
            <a:alpha val="89804"/>
          </a:srgbClr>
        </a:solidFill>
      </dgm:spPr>
      <dgm:t>
        <a:bodyPr/>
        <a:lstStyle/>
        <a:p>
          <a:r>
            <a:rPr lang="en-US" sz="2800" dirty="0" smtClean="0">
              <a:latin typeface="Calibri" pitchFamily="34" charset="0"/>
              <a:cs typeface="Calibri" pitchFamily="34" charset="0"/>
            </a:rPr>
            <a:t>Appropriate Keynote Speaker to be selected</a:t>
          </a:r>
          <a:endParaRPr lang="en-US" sz="2800" dirty="0">
            <a:latin typeface="Calibri" pitchFamily="34" charset="0"/>
            <a:cs typeface="Calibri" pitchFamily="34" charset="0"/>
          </a:endParaRPr>
        </a:p>
      </dgm:t>
    </dgm:pt>
    <dgm:pt modelId="{4C63F745-63C1-4CDE-9B90-D41C37742F8D}" type="parTrans" cxnId="{AFDB706E-8C7E-4B56-8BF8-58A5753B7BE2}">
      <dgm:prSet/>
      <dgm:spPr/>
      <dgm:t>
        <a:bodyPr/>
        <a:lstStyle/>
        <a:p>
          <a:endParaRPr lang="en-US" sz="2000"/>
        </a:p>
      </dgm:t>
    </dgm:pt>
    <dgm:pt modelId="{D2E65EE9-035B-436B-AF48-47B22B839FF6}" type="sibTrans" cxnId="{AFDB706E-8C7E-4B56-8BF8-58A5753B7BE2}">
      <dgm:prSet/>
      <dgm:spPr/>
      <dgm:t>
        <a:bodyPr/>
        <a:lstStyle/>
        <a:p>
          <a:endParaRPr lang="en-US" sz="2000"/>
        </a:p>
      </dgm:t>
    </dgm:pt>
    <dgm:pt modelId="{72F59597-E1C9-44F8-8659-59E0F29088CF}">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81A61BB8-C2B5-4C63-9EDC-1CEB841AA3DE}" type="parTrans" cxnId="{C2FB0ACB-40A9-4581-A8E8-EEB0990528C9}">
      <dgm:prSet/>
      <dgm:spPr/>
      <dgm:t>
        <a:bodyPr/>
        <a:lstStyle/>
        <a:p>
          <a:endParaRPr lang="en-US" sz="2000"/>
        </a:p>
      </dgm:t>
    </dgm:pt>
    <dgm:pt modelId="{0410EBEE-AA5A-4207-B177-CA5A4A26FBD7}" type="sibTrans" cxnId="{C2FB0ACB-40A9-4581-A8E8-EEB0990528C9}">
      <dgm:prSet/>
      <dgm:spPr/>
      <dgm:t>
        <a:bodyPr/>
        <a:lstStyle/>
        <a:p>
          <a:endParaRPr lang="en-US" sz="2000"/>
        </a:p>
      </dgm:t>
    </dgm:pt>
    <dgm:pt modelId="{4D732DF4-CD6B-41EA-9344-C37A2D872BD0}">
      <dgm:prSet phldrT="[Text]" custT="1"/>
      <dgm:spPr>
        <a:solidFill>
          <a:srgbClr val="DBD7D5">
            <a:alpha val="89804"/>
          </a:srgbClr>
        </a:solidFill>
      </dgm:spPr>
      <dgm:t>
        <a:bodyPr/>
        <a:lstStyle/>
        <a:p>
          <a:r>
            <a:rPr lang="en-US" sz="2800" b="1" dirty="0" smtClean="0">
              <a:latin typeface="Calibri" pitchFamily="34" charset="0"/>
              <a:cs typeface="Calibri" pitchFamily="34" charset="0"/>
            </a:rPr>
            <a:t>First implementation</a:t>
          </a:r>
          <a:r>
            <a:rPr lang="en-US" sz="2800" dirty="0" smtClean="0">
              <a:latin typeface="Calibri" pitchFamily="34" charset="0"/>
              <a:cs typeface="Calibri" pitchFamily="34" charset="0"/>
            </a:rPr>
            <a:t>           Summer of 2014</a:t>
          </a:r>
          <a:endParaRPr lang="en-US" sz="2800" dirty="0">
            <a:latin typeface="Calibri" pitchFamily="34" charset="0"/>
            <a:cs typeface="Calibri" pitchFamily="34" charset="0"/>
          </a:endParaRPr>
        </a:p>
      </dgm:t>
    </dgm:pt>
    <dgm:pt modelId="{8E1A19B6-109D-4E7D-B378-E24046AA3F2A}" type="parTrans" cxnId="{78162A06-571A-4E47-B8DA-6D17FCE3F4B6}">
      <dgm:prSet/>
      <dgm:spPr/>
      <dgm:t>
        <a:bodyPr/>
        <a:lstStyle/>
        <a:p>
          <a:endParaRPr lang="en-US" sz="2000"/>
        </a:p>
      </dgm:t>
    </dgm:pt>
    <dgm:pt modelId="{9B2CDF0B-47D1-4661-8C22-E6D04648D552}" type="sibTrans" cxnId="{78162A06-571A-4E47-B8DA-6D17FCE3F4B6}">
      <dgm:prSet/>
      <dgm:spPr/>
      <dgm:t>
        <a:bodyPr/>
        <a:lstStyle/>
        <a:p>
          <a:endParaRPr lang="en-US" sz="2000"/>
        </a:p>
      </dgm:t>
    </dgm:pt>
    <dgm:pt modelId="{5E8DB53E-FD3F-4824-AB7D-57FB01FFEC5C}">
      <dgm:prSet phldrT="[Text]" custT="1"/>
      <dgm:spPr>
        <a:solidFill>
          <a:srgbClr val="DBD7D5">
            <a:alpha val="89804"/>
          </a:srgbClr>
        </a:solidFill>
      </dgm:spPr>
      <dgm:t>
        <a:bodyPr/>
        <a:lstStyle/>
        <a:p>
          <a:endParaRPr lang="en-US" sz="2800" dirty="0">
            <a:latin typeface="Calibri" pitchFamily="34" charset="0"/>
            <a:cs typeface="Calibri" pitchFamily="34" charset="0"/>
          </a:endParaRPr>
        </a:p>
      </dgm:t>
    </dgm:pt>
    <dgm:pt modelId="{FD74C67A-7B2F-4756-9E0D-E0DD55765CD8}" type="parTrans" cxnId="{DC6A1D65-CBCF-4F1B-BA10-BA9A6DADFD76}">
      <dgm:prSet/>
      <dgm:spPr/>
      <dgm:t>
        <a:bodyPr/>
        <a:lstStyle/>
        <a:p>
          <a:endParaRPr lang="en-US" sz="2000"/>
        </a:p>
      </dgm:t>
    </dgm:pt>
    <dgm:pt modelId="{396576B5-3A23-4656-A438-CA491D43F354}" type="sibTrans" cxnId="{DC6A1D65-CBCF-4F1B-BA10-BA9A6DADFD76}">
      <dgm:prSet/>
      <dgm:spPr/>
      <dgm:t>
        <a:bodyPr/>
        <a:lstStyle/>
        <a:p>
          <a:endParaRPr lang="en-US" sz="2000"/>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1781">
        <dgm:presLayoutVars>
          <dgm:bulletEnabled val="1"/>
        </dgm:presLayoutVars>
      </dgm:prSet>
      <dgm:spPr/>
      <dgm:t>
        <a:bodyPr/>
        <a:lstStyle/>
        <a:p>
          <a:endParaRPr lang="en-US"/>
        </a:p>
      </dgm:t>
    </dgm:pt>
  </dgm:ptLst>
  <dgm:cxnLst>
    <dgm:cxn modelId="{41FB4B3E-F338-4F96-8242-05A48856E8D7}" type="presOf" srcId="{4D732DF4-CD6B-41EA-9344-C37A2D872BD0}" destId="{3AA629E4-142A-4C1B-844A-98EEE18D0BC2}" srcOrd="0" destOrd="6" presId="urn:microsoft.com/office/officeart/2005/8/layout/vList5"/>
    <dgm:cxn modelId="{5EF93017-740F-4A31-9CC5-180935A44F63}" type="presOf" srcId="{7D4BE78C-B7B4-4077-B0AD-97D53CF71A52}" destId="{A75E1A4D-88E5-4652-9D86-370C2B190C76}" srcOrd="0" destOrd="0" presId="urn:microsoft.com/office/officeart/2005/8/layout/vList5"/>
    <dgm:cxn modelId="{C2FB0ACB-40A9-4581-A8E8-EEB0990528C9}" srcId="{7D4BE78C-B7B4-4077-B0AD-97D53CF71A52}" destId="{72F59597-E1C9-44F8-8659-59E0F29088CF}" srcOrd="3" destOrd="0" parTransId="{81A61BB8-C2B5-4C63-9EDC-1CEB841AA3DE}" sibTransId="{0410EBEE-AA5A-4207-B177-CA5A4A26FBD7}"/>
    <dgm:cxn modelId="{0D52EC89-B3A0-4B5A-A969-AE3178938097}" type="presOf" srcId="{43001CA0-96FE-47CD-98E8-80EA215D9EF5}" destId="{3AA629E4-142A-4C1B-844A-98EEE18D0BC2}" srcOrd="0" destOrd="0" presId="urn:microsoft.com/office/officeart/2005/8/layout/vList5"/>
    <dgm:cxn modelId="{2C352FF6-6E4B-4071-857B-74B4640969DA}" type="presOf" srcId="{5E8DB53E-FD3F-4824-AB7D-57FB01FFEC5C}" destId="{3AA629E4-142A-4C1B-844A-98EEE18D0BC2}" srcOrd="0" destOrd="5" presId="urn:microsoft.com/office/officeart/2005/8/layout/vList5"/>
    <dgm:cxn modelId="{78162A06-571A-4E47-B8DA-6D17FCE3F4B6}" srcId="{7D4BE78C-B7B4-4077-B0AD-97D53CF71A52}" destId="{4D732DF4-CD6B-41EA-9344-C37A2D872BD0}" srcOrd="6" destOrd="0" parTransId="{8E1A19B6-109D-4E7D-B378-E24046AA3F2A}" sibTransId="{9B2CDF0B-47D1-4661-8C22-E6D04648D552}"/>
    <dgm:cxn modelId="{D0BA2AB4-F9B8-4FDF-B1B8-B8F6D2DC20B5}" type="presOf" srcId="{FCF28F13-FD3E-4B5A-917B-2D26F720293B}" destId="{3AA629E4-142A-4C1B-844A-98EEE18D0BC2}" srcOrd="0" destOrd="1" presId="urn:microsoft.com/office/officeart/2005/8/layout/vList5"/>
    <dgm:cxn modelId="{25BA9440-D9F4-4928-BAAB-699A72290F4A}" srcId="{7D4BE78C-B7B4-4077-B0AD-97D53CF71A52}" destId="{43001CA0-96FE-47CD-98E8-80EA215D9EF5}" srcOrd="0" destOrd="0" parTransId="{9CD343E0-463A-4A22-B321-D5326F2B3199}" sibTransId="{34187E11-6E88-471F-A656-A822B2ED98C6}"/>
    <dgm:cxn modelId="{56BE7C58-FB6E-4E07-9D5D-256FF43C8EA3}" type="presOf" srcId="{72F59597-E1C9-44F8-8659-59E0F29088CF}" destId="{3AA629E4-142A-4C1B-844A-98EEE18D0BC2}" srcOrd="0" destOrd="3" presId="urn:microsoft.com/office/officeart/2005/8/layout/vList5"/>
    <dgm:cxn modelId="{FF5234A4-D1EE-4D2D-AD4F-3EFD46067E5B}" srcId="{7D4BE78C-B7B4-4077-B0AD-97D53CF71A52}" destId="{9309A1FC-82B3-43D8-B70B-5F0B35B2BF8D}" srcOrd="2" destOrd="0" parTransId="{78749A7B-53ED-4E48-A1A8-1E75F6491BC5}" sibTransId="{13839DA7-186E-4A73-8C2B-0E205702BD0E}"/>
    <dgm:cxn modelId="{AFDB706E-8C7E-4B56-8BF8-58A5753B7BE2}" srcId="{7D4BE78C-B7B4-4077-B0AD-97D53CF71A52}" destId="{6C28E861-1A3D-45A6-8D73-58EF8AB5B439}" srcOrd="4" destOrd="0" parTransId="{4C63F745-63C1-4CDE-9B90-D41C37742F8D}" sibTransId="{D2E65EE9-035B-436B-AF48-47B22B839FF6}"/>
    <dgm:cxn modelId="{2F76CB9C-7CB8-4ACD-828E-A432B3D13047}" type="presOf" srcId="{6C28E861-1A3D-45A6-8D73-58EF8AB5B439}" destId="{3AA629E4-142A-4C1B-844A-98EEE18D0BC2}" srcOrd="0" destOrd="4" presId="urn:microsoft.com/office/officeart/2005/8/layout/vList5"/>
    <dgm:cxn modelId="{C4A5915E-5E28-4699-B8AA-2D5AC253159A}" type="presOf" srcId="{9309A1FC-82B3-43D8-B70B-5F0B35B2BF8D}" destId="{3AA629E4-142A-4C1B-844A-98EEE18D0BC2}" srcOrd="0" destOrd="2"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D12185A8-D9B1-402F-AE16-CC83043E6686}" srcId="{7D4BE78C-B7B4-4077-B0AD-97D53CF71A52}" destId="{FCF28F13-FD3E-4B5A-917B-2D26F720293B}" srcOrd="1" destOrd="0" parTransId="{88CA4066-FFF4-4794-A6DF-859F4FDFD594}" sibTransId="{0011BCC5-2198-4C60-9536-3614B5E54B2A}"/>
    <dgm:cxn modelId="{DC6A1D65-CBCF-4F1B-BA10-BA9A6DADFD76}" srcId="{7D4BE78C-B7B4-4077-B0AD-97D53CF71A52}" destId="{5E8DB53E-FD3F-4824-AB7D-57FB01FFEC5C}" srcOrd="5" destOrd="0" parTransId="{FD74C67A-7B2F-4756-9E0D-E0DD55765CD8}" sibTransId="{396576B5-3A23-4656-A438-CA491D43F354}"/>
    <dgm:cxn modelId="{F2819966-1AEB-441C-8F2E-59273B3FE653}" type="presOf" srcId="{606EA749-2B2B-48E4-968F-2373A7CB655D}" destId="{5130A90A-5376-4B57-A205-1FDCEBB57CD4}" srcOrd="0" destOrd="0" presId="urn:microsoft.com/office/officeart/2005/8/layout/vList5"/>
    <dgm:cxn modelId="{E9914CA9-686D-4E57-8CFF-2294936E5611}" type="presParOf" srcId="{5130A90A-5376-4B57-A205-1FDCEBB57CD4}" destId="{E8ABE37A-89B9-4A17-88D2-A79EF0893CAC}" srcOrd="0" destOrd="0" presId="urn:microsoft.com/office/officeart/2005/8/layout/vList5"/>
    <dgm:cxn modelId="{0CDE1040-AC8C-4D25-AB74-2A0D6B51CCD4}" type="presParOf" srcId="{E8ABE37A-89B9-4A17-88D2-A79EF0893CAC}" destId="{A75E1A4D-88E5-4652-9D86-370C2B190C76}" srcOrd="0" destOrd="0" presId="urn:microsoft.com/office/officeart/2005/8/layout/vList5"/>
    <dgm:cxn modelId="{113B019E-9E30-457D-A408-BF61C7019921}"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7D4BE78C-B7B4-4077-B0AD-97D53CF71A52}">
      <dgm:prSet phldrT="[Text]" custT="1"/>
      <dgm:spPr/>
      <dgm:t>
        <a:bodyPr/>
        <a:lstStyle/>
        <a:p>
          <a:r>
            <a:rPr lang="en-US" sz="3600" i="1" dirty="0" smtClean="0"/>
            <a:t>Activity 1:</a:t>
          </a:r>
        </a:p>
        <a:p>
          <a:r>
            <a:rPr lang="en-US" sz="3600" i="1" dirty="0" smtClean="0"/>
            <a:t>Create Dual Career Services Office</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3600" dirty="0" smtClean="0">
              <a:latin typeface="Calibri" pitchFamily="34" charset="0"/>
              <a:cs typeface="Calibri" pitchFamily="34" charset="0"/>
            </a:rPr>
            <a:t>Initial site, Gannon, HR</a:t>
          </a:r>
          <a:endParaRPr lang="en-US" sz="36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E2695CB0-DE23-46EC-9AD7-27E61B9B8047}">
      <dgm:prSet phldrT="[Text]" custT="1"/>
      <dgm:spPr/>
      <dgm:t>
        <a:bodyPr/>
        <a:lstStyle/>
        <a:p>
          <a:r>
            <a:rPr lang="en-US" sz="3600" b="0" i="0" dirty="0" smtClean="0">
              <a:solidFill>
                <a:schemeClr val="tx1"/>
              </a:solidFill>
              <a:latin typeface="Calibri" pitchFamily="34" charset="0"/>
              <a:cs typeface="Calibri" pitchFamily="34" charset="0"/>
            </a:rPr>
            <a:t>Establish the </a:t>
          </a:r>
          <a:r>
            <a:rPr lang="en-US" sz="3600" b="1" i="1" dirty="0" smtClean="0">
              <a:solidFill>
                <a:srgbClr val="993333"/>
              </a:solidFill>
              <a:latin typeface="Calibri" pitchFamily="34" charset="0"/>
              <a:cs typeface="Calibri" pitchFamily="34" charset="0"/>
            </a:rPr>
            <a:t>D</a:t>
          </a:r>
          <a:r>
            <a:rPr lang="en-US" sz="3600" dirty="0" smtClean="0">
              <a:latin typeface="Calibri" pitchFamily="34" charset="0"/>
              <a:cs typeface="Calibri" pitchFamily="34" charset="0"/>
            </a:rPr>
            <a:t>ual </a:t>
          </a:r>
          <a:r>
            <a:rPr lang="en-US" sz="3600" b="1" i="1" dirty="0" smtClean="0">
              <a:solidFill>
                <a:srgbClr val="993333"/>
              </a:solidFill>
              <a:latin typeface="Calibri" pitchFamily="34" charset="0"/>
              <a:cs typeface="Calibri" pitchFamily="34" charset="0"/>
            </a:rPr>
            <a:t>C</a:t>
          </a:r>
          <a:r>
            <a:rPr lang="en-US" sz="3600" dirty="0" smtClean="0">
              <a:latin typeface="Calibri" pitchFamily="34" charset="0"/>
              <a:cs typeface="Calibri" pitchFamily="34" charset="0"/>
            </a:rPr>
            <a:t>areer </a:t>
          </a:r>
          <a:r>
            <a:rPr lang="en-US" sz="3600" b="1" i="1" dirty="0" smtClean="0">
              <a:solidFill>
                <a:srgbClr val="993333"/>
              </a:solidFill>
              <a:latin typeface="Calibri" pitchFamily="34" charset="0"/>
              <a:cs typeface="Calibri" pitchFamily="34" charset="0"/>
            </a:rPr>
            <a:t>C</a:t>
          </a:r>
          <a:r>
            <a:rPr lang="en-US" sz="3600" dirty="0" smtClean="0">
              <a:latin typeface="Calibri" pitchFamily="34" charset="0"/>
              <a:cs typeface="Calibri" pitchFamily="34" charset="0"/>
            </a:rPr>
            <a:t>onsortium of </a:t>
          </a:r>
          <a:r>
            <a:rPr lang="en-US" sz="3600" b="1" i="1" dirty="0" smtClean="0">
              <a:solidFill>
                <a:srgbClr val="993333"/>
              </a:solidFill>
              <a:latin typeface="Calibri" pitchFamily="34" charset="0"/>
              <a:cs typeface="Calibri" pitchFamily="34" charset="0"/>
            </a:rPr>
            <a:t>N</a:t>
          </a:r>
          <a:r>
            <a:rPr lang="en-US" sz="3600" dirty="0" smtClean="0">
              <a:latin typeface="Calibri" pitchFamily="34" charset="0"/>
              <a:cs typeface="Calibri" pitchFamily="34" charset="0"/>
            </a:rPr>
            <a:t>orthwestern </a:t>
          </a:r>
          <a:r>
            <a:rPr lang="en-US" sz="3600" b="1" i="1" dirty="0" smtClean="0">
              <a:solidFill>
                <a:srgbClr val="993333"/>
              </a:solidFill>
              <a:latin typeface="Calibri" pitchFamily="34" charset="0"/>
              <a:cs typeface="Calibri" pitchFamily="34" charset="0"/>
            </a:rPr>
            <a:t>P</a:t>
          </a:r>
          <a:r>
            <a:rPr lang="en-US" sz="3600" dirty="0" smtClean="0">
              <a:latin typeface="Calibri" pitchFamily="34" charset="0"/>
              <a:cs typeface="Calibri" pitchFamily="34" charset="0"/>
            </a:rPr>
            <a:t>ennsylvania (DCCNP)</a:t>
          </a:r>
          <a:endParaRPr lang="en-US" sz="3600" dirty="0">
            <a:latin typeface="Calibri" pitchFamily="34" charset="0"/>
            <a:cs typeface="Calibri" pitchFamily="34" charset="0"/>
          </a:endParaRPr>
        </a:p>
      </dgm:t>
    </dgm:pt>
    <dgm:pt modelId="{36AC531B-CE62-472F-8BED-9805235A0F70}" type="parTrans" cxnId="{777AB842-B3AF-4905-84BD-0739F7194509}">
      <dgm:prSet/>
      <dgm:spPr/>
      <dgm:t>
        <a:bodyPr/>
        <a:lstStyle/>
        <a:p>
          <a:endParaRPr lang="en-US"/>
        </a:p>
      </dgm:t>
    </dgm:pt>
    <dgm:pt modelId="{5063F6B0-0022-40A8-B113-B3E6B4ECD5FF}" type="sibTrans" cxnId="{777AB842-B3AF-4905-84BD-0739F7194509}">
      <dgm:prSet/>
      <dgm:spPr/>
      <dgm:t>
        <a:bodyPr/>
        <a:lstStyle/>
        <a:p>
          <a:endParaRPr lang="en-US"/>
        </a:p>
      </dgm:t>
    </dgm:pt>
    <dgm:pt modelId="{37EFD8C0-9E55-4DF7-8A14-268342813AF5}">
      <dgm:prSet phldrT="[Text]" custT="1"/>
      <dgm:spPr/>
      <dgm:t>
        <a:bodyPr/>
        <a:lstStyle/>
        <a:p>
          <a:r>
            <a:rPr lang="en-US" sz="3600" dirty="0" smtClean="0">
              <a:latin typeface="Calibri" pitchFamily="34" charset="0"/>
              <a:cs typeface="Calibri" pitchFamily="34" charset="0"/>
            </a:rPr>
            <a:t>Consortium builds alliances with regional employers</a:t>
          </a:r>
          <a:endParaRPr lang="en-US" sz="3600" dirty="0">
            <a:latin typeface="Calibri" pitchFamily="34" charset="0"/>
            <a:cs typeface="Calibri" pitchFamily="34" charset="0"/>
          </a:endParaRPr>
        </a:p>
      </dgm:t>
    </dgm:pt>
    <dgm:pt modelId="{54047E70-FA57-4DB0-A25E-3CD238A36297}" type="parTrans" cxnId="{25711C7C-F87B-497D-9375-CF011D25161E}">
      <dgm:prSet/>
      <dgm:spPr/>
      <dgm:t>
        <a:bodyPr/>
        <a:lstStyle/>
        <a:p>
          <a:endParaRPr lang="en-US"/>
        </a:p>
      </dgm:t>
    </dgm:pt>
    <dgm:pt modelId="{3FB9E12B-3069-402E-83BB-33A3C57D2F78}" type="sibTrans" cxnId="{25711C7C-F87B-497D-9375-CF011D25161E}">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custLinFactNeighborX="-382" custLinFactNeighborY="1560">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04863" custScaleY="121781">
        <dgm:presLayoutVars>
          <dgm:bulletEnabled val="1"/>
        </dgm:presLayoutVars>
      </dgm:prSet>
      <dgm:spPr/>
      <dgm:t>
        <a:bodyPr/>
        <a:lstStyle/>
        <a:p>
          <a:endParaRPr lang="en-US"/>
        </a:p>
      </dgm:t>
    </dgm:pt>
  </dgm:ptLst>
  <dgm:cxnLst>
    <dgm:cxn modelId="{8C908742-629B-491E-9998-3D81A2C44FCD}" type="presOf" srcId="{9309A1FC-82B3-43D8-B70B-5F0B35B2BF8D}" destId="{3AA629E4-142A-4C1B-844A-98EEE18D0BC2}" srcOrd="0" destOrd="0" presId="urn:microsoft.com/office/officeart/2005/8/layout/vList5"/>
    <dgm:cxn modelId="{175550C4-6E11-490D-A30D-7B0AA73F5439}" type="presOf" srcId="{606EA749-2B2B-48E4-968F-2373A7CB655D}" destId="{5130A90A-5376-4B57-A205-1FDCEBB57CD4}" srcOrd="0" destOrd="0" presId="urn:microsoft.com/office/officeart/2005/8/layout/vList5"/>
    <dgm:cxn modelId="{777AB842-B3AF-4905-84BD-0739F7194509}" srcId="{7D4BE78C-B7B4-4077-B0AD-97D53CF71A52}" destId="{E2695CB0-DE23-46EC-9AD7-27E61B9B8047}" srcOrd="1" destOrd="0" parTransId="{36AC531B-CE62-472F-8BED-9805235A0F70}" sibTransId="{5063F6B0-0022-40A8-B113-B3E6B4ECD5FF}"/>
    <dgm:cxn modelId="{FF5234A4-D1EE-4D2D-AD4F-3EFD46067E5B}" srcId="{7D4BE78C-B7B4-4077-B0AD-97D53CF71A52}" destId="{9309A1FC-82B3-43D8-B70B-5F0B35B2BF8D}" srcOrd="0" destOrd="0" parTransId="{78749A7B-53ED-4E48-A1A8-1E75F6491BC5}" sibTransId="{13839DA7-186E-4A73-8C2B-0E205702BD0E}"/>
    <dgm:cxn modelId="{9078575F-07A4-4390-8298-F479875B3491}" type="presOf" srcId="{E2695CB0-DE23-46EC-9AD7-27E61B9B8047}" destId="{3AA629E4-142A-4C1B-844A-98EEE18D0BC2}" srcOrd="0" destOrd="1" presId="urn:microsoft.com/office/officeart/2005/8/layout/vList5"/>
    <dgm:cxn modelId="{B6E211D6-68C3-40C3-A10C-4BC2EE6CCE79}" type="presOf" srcId="{7D4BE78C-B7B4-4077-B0AD-97D53CF71A52}" destId="{A75E1A4D-88E5-4652-9D86-370C2B190C76}" srcOrd="0" destOrd="0" presId="urn:microsoft.com/office/officeart/2005/8/layout/vList5"/>
    <dgm:cxn modelId="{25711C7C-F87B-497D-9375-CF011D25161E}" srcId="{7D4BE78C-B7B4-4077-B0AD-97D53CF71A52}" destId="{37EFD8C0-9E55-4DF7-8A14-268342813AF5}" srcOrd="2" destOrd="0" parTransId="{54047E70-FA57-4DB0-A25E-3CD238A36297}" sibTransId="{3FB9E12B-3069-402E-83BB-33A3C57D2F78}"/>
    <dgm:cxn modelId="{EDAD8FBC-7150-47B0-9495-B90C50A41294}" type="presOf" srcId="{37EFD8C0-9E55-4DF7-8A14-268342813AF5}" destId="{3AA629E4-142A-4C1B-844A-98EEE18D0BC2}" srcOrd="0" destOrd="2"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02D55154-6D5F-41D6-A6D4-37903D49BC2D}" type="presParOf" srcId="{5130A90A-5376-4B57-A205-1FDCEBB57CD4}" destId="{E8ABE37A-89B9-4A17-88D2-A79EF0893CAC}" srcOrd="0" destOrd="0" presId="urn:microsoft.com/office/officeart/2005/8/layout/vList5"/>
    <dgm:cxn modelId="{19E1970F-502A-4E0F-B18E-C270500829C5}" type="presParOf" srcId="{E8ABE37A-89B9-4A17-88D2-A79EF0893CAC}" destId="{A75E1A4D-88E5-4652-9D86-370C2B190C76}" srcOrd="0" destOrd="0" presId="urn:microsoft.com/office/officeart/2005/8/layout/vList5"/>
    <dgm:cxn modelId="{1020018A-7A33-4915-8212-F001E2BC8908}"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4" qsCatId="simple" csTypeId="urn:microsoft.com/office/officeart/2005/8/colors/accent1_3" csCatId="accent1" phldr="1"/>
      <dgm:spPr/>
      <dgm:t>
        <a:bodyPr/>
        <a:lstStyle/>
        <a:p>
          <a:endParaRPr lang="en-US"/>
        </a:p>
      </dgm:t>
    </dgm:pt>
    <dgm:pt modelId="{7D4BE78C-B7B4-4077-B0AD-97D53CF71A52}">
      <dgm:prSet phldrT="[Text]" custT="1"/>
      <dgm:spPr/>
      <dgm:t>
        <a:bodyPr/>
        <a:lstStyle/>
        <a:p>
          <a:r>
            <a:rPr lang="en-US" sz="3600" dirty="0" smtClean="0">
              <a:latin typeface="Calibri" pitchFamily="34" charset="0"/>
              <a:cs typeface="Calibri" pitchFamily="34" charset="0"/>
            </a:rPr>
            <a:t>Analysis</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5475586B-FD83-4643-B135-2032978B01D7}">
      <dgm:prSet phldrT="[Text]" custT="1"/>
      <dgm:spPr/>
      <dgm:t>
        <a:bodyPr/>
        <a:lstStyle/>
        <a:p>
          <a:r>
            <a:rPr lang="en-US" sz="3200" dirty="0" smtClean="0"/>
            <a:t>Number of organizations contacted to use website to advertise professional openings</a:t>
          </a:r>
          <a:endParaRPr lang="en-US" sz="3200" dirty="0" smtClean="0">
            <a:latin typeface="Calibri" pitchFamily="34" charset="0"/>
            <a:cs typeface="Calibri" pitchFamily="34" charset="0"/>
          </a:endParaRPr>
        </a:p>
      </dgm:t>
    </dgm:pt>
    <dgm:pt modelId="{46C264A0-61FD-4619-9296-43E36D3C6EF3}" type="parTrans" cxnId="{5C2DD4CD-91A3-4255-BD94-EC1F1AD7B0CE}">
      <dgm:prSet/>
      <dgm:spPr/>
      <dgm:t>
        <a:bodyPr/>
        <a:lstStyle/>
        <a:p>
          <a:endParaRPr lang="en-US"/>
        </a:p>
      </dgm:t>
    </dgm:pt>
    <dgm:pt modelId="{54B54FA2-DB0C-41FE-BFCE-BAE1FAF3724D}" type="sibTrans" cxnId="{5C2DD4CD-91A3-4255-BD94-EC1F1AD7B0CE}">
      <dgm:prSet/>
      <dgm:spPr/>
      <dgm:t>
        <a:bodyPr/>
        <a:lstStyle/>
        <a:p>
          <a:endParaRPr lang="en-US"/>
        </a:p>
      </dgm:t>
    </dgm:pt>
    <dgm:pt modelId="{D1394DA6-94EC-4454-AA53-D3B47D31CC5D}">
      <dgm:prSet phldrT="[Text]" custT="1"/>
      <dgm:spPr/>
      <dgm:t>
        <a:bodyPr/>
        <a:lstStyle/>
        <a:p>
          <a:r>
            <a:rPr lang="en-US" sz="3200" dirty="0" smtClean="0"/>
            <a:t>To determine the breadth of exposure for applicants</a:t>
          </a:r>
          <a:endParaRPr lang="en-US" sz="3200" dirty="0">
            <a:latin typeface="Calibri" pitchFamily="34" charset="0"/>
            <a:cs typeface="Calibri" pitchFamily="34" charset="0"/>
          </a:endParaRPr>
        </a:p>
      </dgm:t>
    </dgm:pt>
    <dgm:pt modelId="{74EEBFB9-4729-425E-B034-F8BBB7F90C1F}" type="parTrans" cxnId="{AC346F6B-A788-4794-8827-277B7EA336EF}">
      <dgm:prSet/>
      <dgm:spPr/>
      <dgm:t>
        <a:bodyPr/>
        <a:lstStyle/>
        <a:p>
          <a:endParaRPr lang="en-US"/>
        </a:p>
      </dgm:t>
    </dgm:pt>
    <dgm:pt modelId="{0CD79DF9-A57B-4499-802F-2DB65B2697C9}" type="sibTrans" cxnId="{AC346F6B-A788-4794-8827-277B7EA336EF}">
      <dgm:prSet/>
      <dgm:spPr/>
      <dgm:t>
        <a:bodyPr/>
        <a:lstStyle/>
        <a:p>
          <a:endParaRPr lang="en-US"/>
        </a:p>
      </dgm:t>
    </dgm:pt>
    <dgm:pt modelId="{5BCE5694-4DDD-4BEA-B5C6-74FACA122150}">
      <dgm:prSet phldrT="[Text]" custT="1"/>
      <dgm:spPr/>
      <dgm:t>
        <a:bodyPr/>
        <a:lstStyle/>
        <a:p>
          <a:r>
            <a:rPr lang="en-US" sz="3600" smtClean="0">
              <a:latin typeface="Calibri" pitchFamily="34" charset="0"/>
              <a:cs typeface="Calibri" pitchFamily="34" charset="0"/>
            </a:rPr>
            <a:t>Data </a:t>
          </a:r>
          <a:r>
            <a:rPr lang="en-US" sz="3600" dirty="0" smtClean="0">
              <a:latin typeface="Calibri" pitchFamily="34" charset="0"/>
              <a:cs typeface="Calibri" pitchFamily="34" charset="0"/>
            </a:rPr>
            <a:t>element</a:t>
          </a:r>
          <a:endParaRPr lang="en-US"/>
        </a:p>
      </dgm:t>
    </dgm:pt>
    <dgm:pt modelId="{87D60916-C3CB-4EF6-9990-B87A7DB42DC5}" type="parTrans" cxnId="{FDFE4BC3-3CF5-45B3-A604-4C4B8E47599A}">
      <dgm:prSet/>
      <dgm:spPr/>
      <dgm:t>
        <a:bodyPr/>
        <a:lstStyle/>
        <a:p>
          <a:endParaRPr lang="en-US"/>
        </a:p>
      </dgm:t>
    </dgm:pt>
    <dgm:pt modelId="{FA2314E8-7034-4610-AEEF-9EE85B705AAC}" type="sibTrans" cxnId="{FDFE4BC3-3CF5-45B3-A604-4C4B8E47599A}">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2" custLinFactNeighborX="-382" custLinFactNeighborY="1560">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2" custScaleX="104863" custScaleY="121781">
        <dgm:presLayoutVars>
          <dgm:bulletEnabled val="1"/>
        </dgm:presLayoutVars>
      </dgm:prSet>
      <dgm:spPr/>
      <dgm:t>
        <a:bodyPr/>
        <a:lstStyle/>
        <a:p>
          <a:endParaRPr lang="en-US"/>
        </a:p>
      </dgm:t>
    </dgm:pt>
    <dgm:pt modelId="{39A566BD-AC94-419B-B63C-DBC43E9C6FB4}" type="pres">
      <dgm:prSet presAssocID="{DFD07842-E0B2-4216-BC95-73CE3C9DED76}" presName="sp" presStyleCnt="0"/>
      <dgm:spPr/>
      <dgm:t>
        <a:bodyPr/>
        <a:lstStyle/>
        <a:p>
          <a:endParaRPr lang="en-US"/>
        </a:p>
      </dgm:t>
    </dgm:pt>
    <dgm:pt modelId="{39C8EFEF-1FE5-4774-8AA7-48F4F150373B}" type="pres">
      <dgm:prSet presAssocID="{5BCE5694-4DDD-4BEA-B5C6-74FACA122150}" presName="linNode" presStyleCnt="0"/>
      <dgm:spPr/>
      <dgm:t>
        <a:bodyPr/>
        <a:lstStyle/>
        <a:p>
          <a:endParaRPr lang="en-US"/>
        </a:p>
      </dgm:t>
    </dgm:pt>
    <dgm:pt modelId="{4DD23A3C-5C82-4072-8B86-4C7D18253A4E}" type="pres">
      <dgm:prSet presAssocID="{5BCE5694-4DDD-4BEA-B5C6-74FACA122150}" presName="parentText" presStyleLbl="node1" presStyleIdx="1" presStyleCnt="2">
        <dgm:presLayoutVars>
          <dgm:chMax val="1"/>
          <dgm:bulletEnabled val="1"/>
        </dgm:presLayoutVars>
      </dgm:prSet>
      <dgm:spPr/>
      <dgm:t>
        <a:bodyPr/>
        <a:lstStyle/>
        <a:p>
          <a:endParaRPr lang="en-US"/>
        </a:p>
      </dgm:t>
    </dgm:pt>
    <dgm:pt modelId="{81CE1F34-56C4-44AD-87FE-08CCF2174C66}" type="pres">
      <dgm:prSet presAssocID="{5BCE5694-4DDD-4BEA-B5C6-74FACA122150}" presName="descendantText" presStyleLbl="alignAccFollowNode1" presStyleIdx="1" presStyleCnt="2">
        <dgm:presLayoutVars>
          <dgm:bulletEnabled val="1"/>
        </dgm:presLayoutVars>
      </dgm:prSet>
      <dgm:spPr/>
      <dgm:t>
        <a:bodyPr/>
        <a:lstStyle/>
        <a:p>
          <a:endParaRPr lang="en-US"/>
        </a:p>
      </dgm:t>
    </dgm:pt>
  </dgm:ptLst>
  <dgm:cxnLst>
    <dgm:cxn modelId="{03689550-F257-4B74-9D8C-9D5DF9BB81B5}" type="presOf" srcId="{5BCE5694-4DDD-4BEA-B5C6-74FACA122150}" destId="{4DD23A3C-5C82-4072-8B86-4C7D18253A4E}" srcOrd="0" destOrd="0" presId="urn:microsoft.com/office/officeart/2005/8/layout/vList5"/>
    <dgm:cxn modelId="{5C2DD4CD-91A3-4255-BD94-EC1F1AD7B0CE}" srcId="{5BCE5694-4DDD-4BEA-B5C6-74FACA122150}" destId="{5475586B-FD83-4643-B135-2032978B01D7}" srcOrd="0" destOrd="0" parTransId="{46C264A0-61FD-4619-9296-43E36D3C6EF3}" sibTransId="{54B54FA2-DB0C-41FE-BFCE-BAE1FAF3724D}"/>
    <dgm:cxn modelId="{AC346F6B-A788-4794-8827-277B7EA336EF}" srcId="{7D4BE78C-B7B4-4077-B0AD-97D53CF71A52}" destId="{D1394DA6-94EC-4454-AA53-D3B47D31CC5D}" srcOrd="0" destOrd="0" parTransId="{74EEBFB9-4729-425E-B034-F8BBB7F90C1F}" sibTransId="{0CD79DF9-A57B-4499-802F-2DB65B2697C9}"/>
    <dgm:cxn modelId="{2E16A54C-A5AE-430F-940C-4ADF95FBFA83}" type="presOf" srcId="{5475586B-FD83-4643-B135-2032978B01D7}" destId="{81CE1F34-56C4-44AD-87FE-08CCF2174C66}" srcOrd="0" destOrd="0" presId="urn:microsoft.com/office/officeart/2005/8/layout/vList5"/>
    <dgm:cxn modelId="{053A92B5-6E15-46F2-9961-65553C0DD89D}" type="presOf" srcId="{D1394DA6-94EC-4454-AA53-D3B47D31CC5D}" destId="{3AA629E4-142A-4C1B-844A-98EEE18D0BC2}" srcOrd="0" destOrd="0" presId="urn:microsoft.com/office/officeart/2005/8/layout/vList5"/>
    <dgm:cxn modelId="{FDFE4BC3-3CF5-45B3-A604-4C4B8E47599A}" srcId="{606EA749-2B2B-48E4-968F-2373A7CB655D}" destId="{5BCE5694-4DDD-4BEA-B5C6-74FACA122150}" srcOrd="1" destOrd="0" parTransId="{87D60916-C3CB-4EF6-9990-B87A7DB42DC5}" sibTransId="{FA2314E8-7034-4610-AEEF-9EE85B705AAC}"/>
    <dgm:cxn modelId="{8D45DC95-7E2F-4D0B-9357-02987FCC3485}" type="presOf" srcId="{606EA749-2B2B-48E4-968F-2373A7CB655D}" destId="{5130A90A-5376-4B57-A205-1FDCEBB57CD4}" srcOrd="0" destOrd="0"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EA9CFB65-CF4C-425F-A579-FACB7F179021}" type="presOf" srcId="{7D4BE78C-B7B4-4077-B0AD-97D53CF71A52}" destId="{A75E1A4D-88E5-4652-9D86-370C2B190C76}" srcOrd="0" destOrd="0" presId="urn:microsoft.com/office/officeart/2005/8/layout/vList5"/>
    <dgm:cxn modelId="{09C4E0CF-3E74-4D40-B6A2-09689DF682CF}" type="presParOf" srcId="{5130A90A-5376-4B57-A205-1FDCEBB57CD4}" destId="{E8ABE37A-89B9-4A17-88D2-A79EF0893CAC}" srcOrd="0" destOrd="0" presId="urn:microsoft.com/office/officeart/2005/8/layout/vList5"/>
    <dgm:cxn modelId="{7650F54C-88BD-4994-BC79-6FCD72D0502B}" type="presParOf" srcId="{E8ABE37A-89B9-4A17-88D2-A79EF0893CAC}" destId="{A75E1A4D-88E5-4652-9D86-370C2B190C76}" srcOrd="0" destOrd="0" presId="urn:microsoft.com/office/officeart/2005/8/layout/vList5"/>
    <dgm:cxn modelId="{A1B6A3C5-BB0E-4CB2-8540-1C4DEA2332D6}" type="presParOf" srcId="{E8ABE37A-89B9-4A17-88D2-A79EF0893CAC}" destId="{3AA629E4-142A-4C1B-844A-98EEE18D0BC2}" srcOrd="1" destOrd="0" presId="urn:microsoft.com/office/officeart/2005/8/layout/vList5"/>
    <dgm:cxn modelId="{B5C0DA37-8F4A-424D-99DA-4629798B68B0}" type="presParOf" srcId="{5130A90A-5376-4B57-A205-1FDCEBB57CD4}" destId="{39A566BD-AC94-419B-B63C-DBC43E9C6FB4}" srcOrd="1" destOrd="0" presId="urn:microsoft.com/office/officeart/2005/8/layout/vList5"/>
    <dgm:cxn modelId="{155C9C96-53A6-42B0-A195-833B4FD15A9F}" type="presParOf" srcId="{5130A90A-5376-4B57-A205-1FDCEBB57CD4}" destId="{39C8EFEF-1FE5-4774-8AA7-48F4F150373B}" srcOrd="2" destOrd="0" presId="urn:microsoft.com/office/officeart/2005/8/layout/vList5"/>
    <dgm:cxn modelId="{B39C424B-2FAB-478F-ADC8-711C3FB7859D}" type="presParOf" srcId="{39C8EFEF-1FE5-4774-8AA7-48F4F150373B}" destId="{4DD23A3C-5C82-4072-8B86-4C7D18253A4E}" srcOrd="0" destOrd="0" presId="urn:microsoft.com/office/officeart/2005/8/layout/vList5"/>
    <dgm:cxn modelId="{FB10D5B5-587C-4C89-8646-5DFD492435AF}" type="presParOf" srcId="{39C8EFEF-1FE5-4774-8AA7-48F4F150373B}" destId="{81CE1F34-56C4-44AD-87FE-08CCF2174C6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CEB54955-7FAE-43BC-AFF7-985099464966}">
      <dgm:prSet phldrT="[Text]" custT="1"/>
      <dgm:spPr/>
      <dgm:t>
        <a:bodyPr/>
        <a:lstStyle/>
        <a:p>
          <a:r>
            <a:rPr lang="en-US" sz="3600" i="1" dirty="0" smtClean="0"/>
            <a:t>Activity 2: </a:t>
          </a:r>
        </a:p>
        <a:p>
          <a:r>
            <a:rPr lang="en-US" sz="3600" i="1" dirty="0" smtClean="0"/>
            <a:t>Create and manage  DCCNP website</a:t>
          </a:r>
        </a:p>
      </dgm:t>
    </dgm:pt>
    <dgm:pt modelId="{57DE54D3-71D5-40D5-BB0B-C3904F670A01}" type="parTrans" cxnId="{435495A5-B58B-4437-A872-A1637266F1AC}">
      <dgm:prSet/>
      <dgm:spPr/>
      <dgm:t>
        <a:bodyPr/>
        <a:lstStyle/>
        <a:p>
          <a:endParaRPr lang="en-US"/>
        </a:p>
      </dgm:t>
    </dgm:pt>
    <dgm:pt modelId="{51AFF80D-BB6E-41C8-9736-17E32382F937}" type="sibTrans" cxnId="{435495A5-B58B-4437-A872-A1637266F1AC}">
      <dgm:prSet/>
      <dgm:spPr/>
      <dgm:t>
        <a:bodyPr/>
        <a:lstStyle/>
        <a:p>
          <a:endParaRPr lang="en-US"/>
        </a:p>
      </dgm:t>
    </dgm:pt>
    <dgm:pt modelId="{9DF28505-76F1-4F5D-BFF7-D0C8D4BA89F0}">
      <dgm:prSet phldrT="[Text]" custT="1"/>
      <dgm:spPr/>
      <dgm:t>
        <a:bodyPr/>
        <a:lstStyle/>
        <a:p>
          <a:r>
            <a:rPr lang="en-US" sz="3600" dirty="0" smtClean="0">
              <a:latin typeface="Calibri" pitchFamily="34" charset="0"/>
              <a:cs typeface="Calibri" pitchFamily="34" charset="0"/>
            </a:rPr>
            <a:t>Contracted, external development</a:t>
          </a:r>
          <a:endParaRPr lang="en-US" sz="3600" dirty="0">
            <a:latin typeface="Calibri" pitchFamily="34" charset="0"/>
            <a:cs typeface="Calibri" pitchFamily="34" charset="0"/>
          </a:endParaRPr>
        </a:p>
      </dgm:t>
    </dgm:pt>
    <dgm:pt modelId="{F485EC8A-B6F8-4D9B-BDD1-3B86BE269DAF}" type="parTrans" cxnId="{60E450D6-52A4-4E76-8DF7-6E98F22C1B93}">
      <dgm:prSet/>
      <dgm:spPr/>
      <dgm:t>
        <a:bodyPr/>
        <a:lstStyle/>
        <a:p>
          <a:endParaRPr lang="en-US"/>
        </a:p>
      </dgm:t>
    </dgm:pt>
    <dgm:pt modelId="{DA0BD006-FCF1-4639-AF48-755DAD703A65}" type="sibTrans" cxnId="{60E450D6-52A4-4E76-8DF7-6E98F22C1B93}">
      <dgm:prSet/>
      <dgm:spPr/>
      <dgm:t>
        <a:bodyPr/>
        <a:lstStyle/>
        <a:p>
          <a:endParaRPr lang="en-US"/>
        </a:p>
      </dgm:t>
    </dgm:pt>
    <dgm:pt modelId="{5FB16ECA-C5BB-43EA-8F32-FA6A538A0C21}">
      <dgm:prSet phldrT="[Text]" custT="1"/>
      <dgm:spPr/>
      <dgm:t>
        <a:bodyPr/>
        <a:lstStyle/>
        <a:p>
          <a:r>
            <a:rPr lang="en-US" sz="3600" dirty="0" smtClean="0">
              <a:latin typeface="Calibri" pitchFamily="34" charset="0"/>
              <a:cs typeface="Calibri" pitchFamily="34" charset="0"/>
            </a:rPr>
            <a:t>Available to registered employees affiliated with consortium</a:t>
          </a:r>
          <a:endParaRPr lang="en-US" sz="3600" dirty="0">
            <a:latin typeface="Calibri" pitchFamily="34" charset="0"/>
            <a:cs typeface="Calibri" pitchFamily="34" charset="0"/>
          </a:endParaRPr>
        </a:p>
      </dgm:t>
    </dgm:pt>
    <dgm:pt modelId="{4C457420-F5EC-4103-9D1B-ECA350690607}" type="parTrans" cxnId="{DB7BB35B-3F62-4C38-9B62-7A288EB4B415}">
      <dgm:prSet/>
      <dgm:spPr/>
      <dgm:t>
        <a:bodyPr/>
        <a:lstStyle/>
        <a:p>
          <a:endParaRPr lang="en-US"/>
        </a:p>
      </dgm:t>
    </dgm:pt>
    <dgm:pt modelId="{BA444814-D338-4442-8887-4F94E3CFCCEE}" type="sibTrans" cxnId="{DB7BB35B-3F62-4C38-9B62-7A288EB4B415}">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6DC5D574-F9FA-492A-9CDE-AFD66CF6ECAD}" type="pres">
      <dgm:prSet presAssocID="{CEB54955-7FAE-43BC-AFF7-985099464966}" presName="linNode" presStyleCnt="0"/>
      <dgm:spPr/>
      <dgm:t>
        <a:bodyPr/>
        <a:lstStyle/>
        <a:p>
          <a:endParaRPr lang="en-US"/>
        </a:p>
      </dgm:t>
    </dgm:pt>
    <dgm:pt modelId="{0584269F-9B04-47EC-B70F-690D5F6FAA96}" type="pres">
      <dgm:prSet presAssocID="{CEB54955-7FAE-43BC-AFF7-985099464966}" presName="parentText" presStyleLbl="node1" presStyleIdx="0" presStyleCnt="1" custScaleX="115423">
        <dgm:presLayoutVars>
          <dgm:chMax val="1"/>
          <dgm:bulletEnabled val="1"/>
        </dgm:presLayoutVars>
      </dgm:prSet>
      <dgm:spPr/>
      <dgm:t>
        <a:bodyPr/>
        <a:lstStyle/>
        <a:p>
          <a:endParaRPr lang="en-US"/>
        </a:p>
      </dgm:t>
    </dgm:pt>
    <dgm:pt modelId="{BEC1EC4E-F315-4AB5-B5DC-2C20B7EF9562}" type="pres">
      <dgm:prSet presAssocID="{CEB54955-7FAE-43BC-AFF7-985099464966}" presName="descendantText" presStyleLbl="alignAccFollowNode1" presStyleIdx="0" presStyleCnt="1" custScaleX="174925">
        <dgm:presLayoutVars>
          <dgm:bulletEnabled val="1"/>
        </dgm:presLayoutVars>
      </dgm:prSet>
      <dgm:spPr/>
      <dgm:t>
        <a:bodyPr/>
        <a:lstStyle/>
        <a:p>
          <a:endParaRPr lang="en-US"/>
        </a:p>
      </dgm:t>
    </dgm:pt>
  </dgm:ptLst>
  <dgm:cxnLst>
    <dgm:cxn modelId="{5DC12CF3-EE3D-48DF-A0E4-869A7D4B8463}" type="presOf" srcId="{9DF28505-76F1-4F5D-BFF7-D0C8D4BA89F0}" destId="{BEC1EC4E-F315-4AB5-B5DC-2C20B7EF9562}" srcOrd="0" destOrd="0" presId="urn:microsoft.com/office/officeart/2005/8/layout/vList5"/>
    <dgm:cxn modelId="{435495A5-B58B-4437-A872-A1637266F1AC}" srcId="{606EA749-2B2B-48E4-968F-2373A7CB655D}" destId="{CEB54955-7FAE-43BC-AFF7-985099464966}" srcOrd="0" destOrd="0" parTransId="{57DE54D3-71D5-40D5-BB0B-C3904F670A01}" sibTransId="{51AFF80D-BB6E-41C8-9736-17E32382F937}"/>
    <dgm:cxn modelId="{83CA2E4F-85B5-4CC6-A7DE-7AEFC64E9D72}" type="presOf" srcId="{5FB16ECA-C5BB-43EA-8F32-FA6A538A0C21}" destId="{BEC1EC4E-F315-4AB5-B5DC-2C20B7EF9562}" srcOrd="0" destOrd="1" presId="urn:microsoft.com/office/officeart/2005/8/layout/vList5"/>
    <dgm:cxn modelId="{DB7BB35B-3F62-4C38-9B62-7A288EB4B415}" srcId="{CEB54955-7FAE-43BC-AFF7-985099464966}" destId="{5FB16ECA-C5BB-43EA-8F32-FA6A538A0C21}" srcOrd="1" destOrd="0" parTransId="{4C457420-F5EC-4103-9D1B-ECA350690607}" sibTransId="{BA444814-D338-4442-8887-4F94E3CFCCEE}"/>
    <dgm:cxn modelId="{60E450D6-52A4-4E76-8DF7-6E98F22C1B93}" srcId="{CEB54955-7FAE-43BC-AFF7-985099464966}" destId="{9DF28505-76F1-4F5D-BFF7-D0C8D4BA89F0}" srcOrd="0" destOrd="0" parTransId="{F485EC8A-B6F8-4D9B-BDD1-3B86BE269DAF}" sibTransId="{DA0BD006-FCF1-4639-AF48-755DAD703A65}"/>
    <dgm:cxn modelId="{13609033-3B0B-4578-B9C8-F6999FB44DB5}" type="presOf" srcId="{CEB54955-7FAE-43BC-AFF7-985099464966}" destId="{0584269F-9B04-47EC-B70F-690D5F6FAA96}" srcOrd="0" destOrd="0" presId="urn:microsoft.com/office/officeart/2005/8/layout/vList5"/>
    <dgm:cxn modelId="{28862E51-4123-47E2-AA1B-E8F0B4540934}" type="presOf" srcId="{606EA749-2B2B-48E4-968F-2373A7CB655D}" destId="{5130A90A-5376-4B57-A205-1FDCEBB57CD4}" srcOrd="0" destOrd="0" presId="urn:microsoft.com/office/officeart/2005/8/layout/vList5"/>
    <dgm:cxn modelId="{6126B32A-E39C-48AE-89A0-FF32E139B5CE}" type="presParOf" srcId="{5130A90A-5376-4B57-A205-1FDCEBB57CD4}" destId="{6DC5D574-F9FA-492A-9CDE-AFD66CF6ECAD}" srcOrd="0" destOrd="0" presId="urn:microsoft.com/office/officeart/2005/8/layout/vList5"/>
    <dgm:cxn modelId="{427149AC-04DA-42DB-8AA0-624392DFBE7D}" type="presParOf" srcId="{6DC5D574-F9FA-492A-9CDE-AFD66CF6ECAD}" destId="{0584269F-9B04-47EC-B70F-690D5F6FAA96}" srcOrd="0" destOrd="0" presId="urn:microsoft.com/office/officeart/2005/8/layout/vList5"/>
    <dgm:cxn modelId="{A2E4DF07-B4FF-4480-9D0B-719860586519}" type="presParOf" srcId="{6DC5D574-F9FA-492A-9CDE-AFD66CF6ECAD}" destId="{BEC1EC4E-F315-4AB5-B5DC-2C20B7EF956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D51380-BCD4-4F6A-8D16-29B337F8B67A}">
      <dsp:nvSpPr>
        <dsp:cNvPr id="0" name=""/>
        <dsp:cNvSpPr/>
      </dsp:nvSpPr>
      <dsp:spPr>
        <a:xfrm rot="16200000">
          <a:off x="-1704329" y="1868436"/>
          <a:ext cx="5958840" cy="2221966"/>
        </a:xfrm>
        <a:prstGeom prst="flowChartManualOperation">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latin typeface="+mj-lt"/>
            </a:rPr>
            <a:t>#1	</a:t>
          </a:r>
          <a:endParaRPr lang="en-US" sz="2400" b="1" kern="1200" dirty="0">
            <a:latin typeface="+mj-lt"/>
          </a:endParaRPr>
        </a:p>
        <a:p>
          <a:pPr marL="228600" lvl="1" indent="-228600" algn="l" defTabSz="1066800">
            <a:lnSpc>
              <a:spcPct val="90000"/>
            </a:lnSpc>
            <a:spcBef>
              <a:spcPct val="0"/>
            </a:spcBef>
            <a:spcAft>
              <a:spcPct val="15000"/>
            </a:spcAft>
            <a:buChar char="••"/>
          </a:pPr>
          <a:r>
            <a:rPr lang="en-US" sz="2400" i="1" kern="1200" dirty="0" smtClean="0">
              <a:latin typeface="+mj-lt"/>
            </a:rPr>
            <a:t>Recruit </a:t>
          </a:r>
          <a:r>
            <a:rPr lang="en-US" sz="2400" kern="1200" dirty="0" smtClean="0">
              <a:latin typeface="+mj-lt"/>
            </a:rPr>
            <a:t>female faculty in STEM disciplines</a:t>
          </a:r>
          <a:endParaRPr lang="en-US" sz="2400" kern="1200" dirty="0">
            <a:latin typeface="+mj-lt"/>
          </a:endParaRPr>
        </a:p>
      </dsp:txBody>
      <dsp:txXfrm rot="16200000">
        <a:off x="-1704329" y="1868436"/>
        <a:ext cx="5958840" cy="2221966"/>
      </dsp:txXfrm>
    </dsp:sp>
    <dsp:sp modelId="{E500D78A-5E39-4160-821E-99CBCD6A3315}">
      <dsp:nvSpPr>
        <dsp:cNvPr id="0" name=""/>
        <dsp:cNvSpPr/>
      </dsp:nvSpPr>
      <dsp:spPr>
        <a:xfrm rot="16200000">
          <a:off x="578923" y="1850827"/>
          <a:ext cx="5958840" cy="2257184"/>
        </a:xfrm>
        <a:prstGeom prst="flowChartManualOperation">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smtClean="0">
              <a:latin typeface="+mj-lt"/>
            </a:rPr>
            <a:t>#2</a:t>
          </a:r>
          <a:endParaRPr lang="en-US" sz="2400" b="1" kern="1200" dirty="0">
            <a:latin typeface="+mj-lt"/>
          </a:endParaRPr>
        </a:p>
        <a:p>
          <a:pPr marL="228600" lvl="1" indent="-228600" algn="l" defTabSz="1066800">
            <a:lnSpc>
              <a:spcPct val="90000"/>
            </a:lnSpc>
            <a:spcBef>
              <a:spcPct val="0"/>
            </a:spcBef>
            <a:spcAft>
              <a:spcPct val="15000"/>
            </a:spcAft>
            <a:buChar char="••"/>
          </a:pPr>
          <a:r>
            <a:rPr lang="en-US" sz="2400" i="1" kern="1200" dirty="0" smtClean="0">
              <a:latin typeface="+mj-lt"/>
            </a:rPr>
            <a:t>Retain and Advance</a:t>
          </a:r>
          <a:r>
            <a:rPr lang="en-US" sz="2400" kern="1200" dirty="0" smtClean="0">
              <a:latin typeface="+mj-lt"/>
            </a:rPr>
            <a:t> female faculty through the rank and tenure process</a:t>
          </a:r>
          <a:endParaRPr lang="en-US" sz="2400" kern="1200" dirty="0">
            <a:latin typeface="+mj-lt"/>
          </a:endParaRPr>
        </a:p>
      </dsp:txBody>
      <dsp:txXfrm rot="16200000">
        <a:off x="578923" y="1850827"/>
        <a:ext cx="5958840" cy="2257184"/>
      </dsp:txXfrm>
    </dsp:sp>
    <dsp:sp modelId="{8B2A2894-53FB-4497-BF47-C4B9530F089C}">
      <dsp:nvSpPr>
        <dsp:cNvPr id="0" name=""/>
        <dsp:cNvSpPr/>
      </dsp:nvSpPr>
      <dsp:spPr>
        <a:xfrm rot="16200000">
          <a:off x="3118228" y="1748406"/>
          <a:ext cx="5958840" cy="2462027"/>
        </a:xfrm>
        <a:prstGeom prst="flowChartManualOperation">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smtClean="0">
              <a:latin typeface="+mj-lt"/>
            </a:rPr>
            <a:t>#3</a:t>
          </a:r>
          <a:endParaRPr lang="en-US" sz="2400" b="1"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Prepare female faculty to hold </a:t>
          </a:r>
          <a:r>
            <a:rPr lang="en-US" sz="2400" i="1" kern="1200" dirty="0" smtClean="0">
              <a:latin typeface="+mj-lt"/>
            </a:rPr>
            <a:t>leadership positions</a:t>
          </a:r>
          <a:endParaRPr lang="en-US" sz="2400" i="1" kern="1200" dirty="0">
            <a:latin typeface="+mj-lt"/>
          </a:endParaRPr>
        </a:p>
      </dsp:txBody>
      <dsp:txXfrm rot="16200000">
        <a:off x="3118228" y="1748406"/>
        <a:ext cx="5958840" cy="2462027"/>
      </dsp:txXfrm>
    </dsp:sp>
    <dsp:sp modelId="{3A2BDD64-40CB-4840-8470-BD5F8B54CBF9}">
      <dsp:nvSpPr>
        <dsp:cNvPr id="0" name=""/>
        <dsp:cNvSpPr/>
      </dsp:nvSpPr>
      <dsp:spPr>
        <a:xfrm rot="16200000">
          <a:off x="5854502" y="1587302"/>
          <a:ext cx="5958840" cy="2784235"/>
        </a:xfrm>
        <a:prstGeom prst="flowChartManualOperation">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smtClean="0">
              <a:latin typeface="+mj-lt"/>
            </a:rPr>
            <a:t>#4</a:t>
          </a:r>
          <a:endParaRPr lang="en-US" sz="2400" b="1" kern="1200" dirty="0">
            <a:latin typeface="+mj-lt"/>
          </a:endParaRPr>
        </a:p>
        <a:p>
          <a:pPr marL="228600" lvl="1" indent="-228600" algn="l" defTabSz="1066800">
            <a:lnSpc>
              <a:spcPct val="90000"/>
            </a:lnSpc>
            <a:spcBef>
              <a:spcPct val="0"/>
            </a:spcBef>
            <a:spcAft>
              <a:spcPct val="15000"/>
            </a:spcAft>
            <a:buChar char="••"/>
          </a:pPr>
          <a:r>
            <a:rPr lang="en-US" sz="2400" i="1" kern="1200" dirty="0" smtClean="0">
              <a:latin typeface="+mj-lt"/>
            </a:rPr>
            <a:t>Educate</a:t>
          </a:r>
          <a:r>
            <a:rPr lang="en-US" sz="2400" kern="1200" dirty="0" smtClean="0">
              <a:latin typeface="+mj-lt"/>
            </a:rPr>
            <a:t> deans, department chairs, and faculty leaders about issues affecting female faculty</a:t>
          </a:r>
          <a:endParaRPr lang="en-US" sz="2400" kern="1200" dirty="0">
            <a:latin typeface="+mj-lt"/>
          </a:endParaRPr>
        </a:p>
      </dsp:txBody>
      <dsp:txXfrm rot="16200000">
        <a:off x="5854502" y="1587302"/>
        <a:ext cx="5958840" cy="278423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629E4-142A-4C1B-844A-98EEE18D0BC2}">
      <dsp:nvSpPr>
        <dsp:cNvPr id="0" name=""/>
        <dsp:cNvSpPr/>
      </dsp:nvSpPr>
      <dsp:spPr>
        <a:xfrm rot="5400000">
          <a:off x="5321242" y="-2933610"/>
          <a:ext cx="1446088" cy="735603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Initial site, Gannon, HR</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Establish the Dual Career Consortium of Northwestern Pennsylvania (DCCNP)</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Consortium builds alliances with regional employers</a:t>
          </a:r>
          <a:endParaRPr lang="en-US" sz="2000" kern="1200" dirty="0">
            <a:latin typeface="Calibri" pitchFamily="34" charset="0"/>
            <a:cs typeface="Calibri" pitchFamily="34" charset="0"/>
          </a:endParaRPr>
        </a:p>
      </dsp:txBody>
      <dsp:txXfrm rot="5400000">
        <a:off x="5321242" y="-2933610"/>
        <a:ext cx="1446088" cy="7356032"/>
      </dsp:txXfrm>
    </dsp:sp>
    <dsp:sp modelId="{A75E1A4D-88E5-4652-9D86-370C2B190C76}">
      <dsp:nvSpPr>
        <dsp:cNvPr id="0" name=""/>
        <dsp:cNvSpPr/>
      </dsp:nvSpPr>
      <dsp:spPr>
        <a:xfrm>
          <a:off x="0" y="25404"/>
          <a:ext cx="2365452" cy="1484312"/>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i="1" kern="1200" dirty="0" smtClean="0"/>
            <a:t>Activity 1:</a:t>
          </a:r>
        </a:p>
        <a:p>
          <a:pPr lvl="0" algn="ctr" defTabSz="933450">
            <a:lnSpc>
              <a:spcPct val="90000"/>
            </a:lnSpc>
            <a:spcBef>
              <a:spcPct val="0"/>
            </a:spcBef>
            <a:spcAft>
              <a:spcPct val="35000"/>
            </a:spcAft>
          </a:pPr>
          <a:r>
            <a:rPr lang="en-US" sz="2100" i="1" kern="1200" dirty="0" smtClean="0"/>
            <a:t>Create Dual Career Services Office</a:t>
          </a:r>
        </a:p>
      </dsp:txBody>
      <dsp:txXfrm>
        <a:off x="0" y="25404"/>
        <a:ext cx="2365452" cy="1484312"/>
      </dsp:txXfrm>
    </dsp:sp>
    <dsp:sp modelId="{BEC1EC4E-F315-4AB5-B5DC-2C20B7EF9562}">
      <dsp:nvSpPr>
        <dsp:cNvPr id="0" name=""/>
        <dsp:cNvSpPr/>
      </dsp:nvSpPr>
      <dsp:spPr>
        <a:xfrm rot="5400000">
          <a:off x="5450561" y="-1375082"/>
          <a:ext cx="1187450" cy="735603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Contracted, external development</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Available to registered employees affiliated with consortium</a:t>
          </a:r>
          <a:endParaRPr lang="en-US" sz="2000" kern="1200" dirty="0">
            <a:latin typeface="Calibri" pitchFamily="34" charset="0"/>
            <a:cs typeface="Calibri" pitchFamily="34" charset="0"/>
          </a:endParaRPr>
        </a:p>
      </dsp:txBody>
      <dsp:txXfrm rot="5400000">
        <a:off x="5450561" y="-1375082"/>
        <a:ext cx="1187450" cy="7356032"/>
      </dsp:txXfrm>
    </dsp:sp>
    <dsp:sp modelId="{0584269F-9B04-47EC-B70F-690D5F6FAA96}">
      <dsp:nvSpPr>
        <dsp:cNvPr id="0" name=""/>
        <dsp:cNvSpPr/>
      </dsp:nvSpPr>
      <dsp:spPr>
        <a:xfrm>
          <a:off x="817" y="1560777"/>
          <a:ext cx="2365452" cy="1484312"/>
        </a:xfrm>
        <a:prstGeom prst="roundRect">
          <a:avLst/>
        </a:prstGeom>
        <a:solidFill>
          <a:schemeClr val="accent4">
            <a:shade val="80000"/>
            <a:hueOff val="-40857"/>
            <a:satOff val="-151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i="1" kern="1200" dirty="0" smtClean="0"/>
            <a:t>Activity 2: </a:t>
          </a:r>
        </a:p>
        <a:p>
          <a:pPr lvl="0" algn="ctr" defTabSz="933450">
            <a:lnSpc>
              <a:spcPct val="90000"/>
            </a:lnSpc>
            <a:spcBef>
              <a:spcPct val="0"/>
            </a:spcBef>
            <a:spcAft>
              <a:spcPct val="35000"/>
            </a:spcAft>
          </a:pPr>
          <a:r>
            <a:rPr lang="en-US" sz="2100" i="1" kern="1200" dirty="0" smtClean="0"/>
            <a:t>Create and manage  DCCNP website</a:t>
          </a:r>
        </a:p>
      </dsp:txBody>
      <dsp:txXfrm>
        <a:off x="817" y="1560777"/>
        <a:ext cx="2365452" cy="1484312"/>
      </dsp:txXfrm>
    </dsp:sp>
    <dsp:sp modelId="{BD7C10FD-AE38-4F9B-94C1-1885CA42EA30}">
      <dsp:nvSpPr>
        <dsp:cNvPr id="0" name=""/>
        <dsp:cNvSpPr/>
      </dsp:nvSpPr>
      <dsp:spPr>
        <a:xfrm rot="5400000">
          <a:off x="5450561" y="183445"/>
          <a:ext cx="1187450" cy="735603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Institutionalization of shared policies and expectations</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Oversees usage and value of website</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Requires support of part-time employee </a:t>
          </a:r>
          <a:endParaRPr lang="en-US" sz="2000" kern="1200" dirty="0">
            <a:latin typeface="Calibri" pitchFamily="34" charset="0"/>
            <a:cs typeface="Calibri" pitchFamily="34" charset="0"/>
          </a:endParaRPr>
        </a:p>
      </dsp:txBody>
      <dsp:txXfrm rot="5400000">
        <a:off x="5450561" y="183445"/>
        <a:ext cx="1187450" cy="7356032"/>
      </dsp:txXfrm>
    </dsp:sp>
    <dsp:sp modelId="{B353D0F2-124D-495D-A93A-C343D3B19BB5}">
      <dsp:nvSpPr>
        <dsp:cNvPr id="0" name=""/>
        <dsp:cNvSpPr/>
      </dsp:nvSpPr>
      <dsp:spPr>
        <a:xfrm>
          <a:off x="817" y="3119305"/>
          <a:ext cx="2365452" cy="1484312"/>
        </a:xfrm>
        <a:prstGeom prst="roundRect">
          <a:avLst/>
        </a:prstGeom>
        <a:solidFill>
          <a:schemeClr val="accent4">
            <a:shade val="80000"/>
            <a:hueOff val="-81714"/>
            <a:satOff val="-3026"/>
            <a:lumOff val="25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i="1" kern="1200" dirty="0" smtClean="0"/>
            <a:t>Activity 3:</a:t>
          </a:r>
        </a:p>
        <a:p>
          <a:pPr lvl="0" algn="ctr" defTabSz="933450">
            <a:lnSpc>
              <a:spcPct val="90000"/>
            </a:lnSpc>
            <a:spcBef>
              <a:spcPct val="0"/>
            </a:spcBef>
            <a:spcAft>
              <a:spcPct val="35000"/>
            </a:spcAft>
          </a:pPr>
          <a:r>
            <a:rPr lang="en-US" sz="2100" i="1" kern="1200" dirty="0" smtClean="0"/>
            <a:t>Implement Dual Career Program</a:t>
          </a:r>
          <a:r>
            <a:rPr lang="en-US" sz="2100" kern="1200" dirty="0" smtClean="0"/>
            <a:t> </a:t>
          </a:r>
          <a:endParaRPr lang="en-US" sz="2100" i="1" kern="1200" dirty="0" smtClean="0"/>
        </a:p>
      </dsp:txBody>
      <dsp:txXfrm>
        <a:off x="817" y="3119305"/>
        <a:ext cx="2365452" cy="14843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1"/>
            <a:ext cx="3047170" cy="456236"/>
          </a:xfrm>
          <a:prstGeom prst="rect">
            <a:avLst/>
          </a:prstGeom>
          <a:noFill/>
          <a:ln w="9525">
            <a:noFill/>
            <a:miter lim="800000"/>
            <a:headEnd/>
            <a:tailEnd/>
          </a:ln>
          <a:effectLst/>
        </p:spPr>
        <p:txBody>
          <a:bodyPr vert="horz" wrap="square" lIns="92164" tIns="46082" rIns="92164" bIns="46082" numCol="1" anchor="t" anchorCtr="0" compatLnSpc="1">
            <a:prstTxWarp prst="textNoShape">
              <a:avLst/>
            </a:prstTxWarp>
          </a:bodyPr>
          <a:lstStyle>
            <a:lvl1pPr defTabSz="922131">
              <a:defRPr sz="1200"/>
            </a:lvl1pPr>
          </a:lstStyle>
          <a:p>
            <a:r>
              <a:rPr lang="en-US"/>
              <a:t>Gannon University</a:t>
            </a:r>
          </a:p>
        </p:txBody>
      </p:sp>
      <p:sp>
        <p:nvSpPr>
          <p:cNvPr id="328707" name="Rectangle 3"/>
          <p:cNvSpPr>
            <a:spLocks noGrp="1" noChangeArrowheads="1"/>
          </p:cNvSpPr>
          <p:nvPr>
            <p:ph type="dt" sz="quarter" idx="1"/>
          </p:nvPr>
        </p:nvSpPr>
        <p:spPr bwMode="auto">
          <a:xfrm>
            <a:off x="3963230" y="1"/>
            <a:ext cx="3047170" cy="456236"/>
          </a:xfrm>
          <a:prstGeom prst="rect">
            <a:avLst/>
          </a:prstGeom>
          <a:noFill/>
          <a:ln w="9525">
            <a:noFill/>
            <a:miter lim="800000"/>
            <a:headEnd/>
            <a:tailEnd/>
          </a:ln>
          <a:effectLst/>
        </p:spPr>
        <p:txBody>
          <a:bodyPr vert="horz" wrap="square" lIns="92164" tIns="46082" rIns="92164" bIns="46082" numCol="1" anchor="t" anchorCtr="0" compatLnSpc="1">
            <a:prstTxWarp prst="textNoShape">
              <a:avLst/>
            </a:prstTxWarp>
          </a:bodyPr>
          <a:lstStyle>
            <a:lvl1pPr algn="r" defTabSz="922131">
              <a:defRPr sz="1200"/>
            </a:lvl1pPr>
          </a:lstStyle>
          <a:p>
            <a:fld id="{C1A1EC81-05A5-4D47-8B22-DB8EFD24A9C7}" type="datetime4">
              <a:rPr lang="en-US"/>
              <a:pPr/>
              <a:t>July 10, 2012</a:t>
            </a:fld>
            <a:endParaRPr lang="en-US"/>
          </a:p>
        </p:txBody>
      </p:sp>
      <p:sp>
        <p:nvSpPr>
          <p:cNvPr id="328708" name="Rectangle 4"/>
          <p:cNvSpPr>
            <a:spLocks noGrp="1" noChangeArrowheads="1"/>
          </p:cNvSpPr>
          <p:nvPr>
            <p:ph type="ftr" sz="quarter" idx="2"/>
          </p:nvPr>
        </p:nvSpPr>
        <p:spPr bwMode="auto">
          <a:xfrm>
            <a:off x="0" y="8840165"/>
            <a:ext cx="3047170" cy="456235"/>
          </a:xfrm>
          <a:prstGeom prst="rect">
            <a:avLst/>
          </a:prstGeom>
          <a:noFill/>
          <a:ln w="9525">
            <a:noFill/>
            <a:miter lim="800000"/>
            <a:headEnd/>
            <a:tailEnd/>
          </a:ln>
          <a:effectLst/>
        </p:spPr>
        <p:txBody>
          <a:bodyPr vert="horz" wrap="square" lIns="92164" tIns="46082" rIns="92164" bIns="46082" numCol="1" anchor="b" anchorCtr="0" compatLnSpc="1">
            <a:prstTxWarp prst="textNoShape">
              <a:avLst/>
            </a:prstTxWarp>
          </a:bodyPr>
          <a:lstStyle>
            <a:lvl1pPr defTabSz="922131">
              <a:defRPr sz="1200"/>
            </a:lvl1pPr>
          </a:lstStyle>
          <a:p>
            <a:endParaRPr lang="en-US"/>
          </a:p>
        </p:txBody>
      </p:sp>
      <p:sp>
        <p:nvSpPr>
          <p:cNvPr id="328709" name="Rectangle 5"/>
          <p:cNvSpPr>
            <a:spLocks noGrp="1" noChangeArrowheads="1"/>
          </p:cNvSpPr>
          <p:nvPr>
            <p:ph type="sldNum" sz="quarter" idx="3"/>
          </p:nvPr>
        </p:nvSpPr>
        <p:spPr bwMode="auto">
          <a:xfrm>
            <a:off x="3963230" y="8840165"/>
            <a:ext cx="3047170" cy="456235"/>
          </a:xfrm>
          <a:prstGeom prst="rect">
            <a:avLst/>
          </a:prstGeom>
          <a:noFill/>
          <a:ln w="9525">
            <a:noFill/>
            <a:miter lim="800000"/>
            <a:headEnd/>
            <a:tailEnd/>
          </a:ln>
          <a:effectLst/>
        </p:spPr>
        <p:txBody>
          <a:bodyPr vert="horz" wrap="square" lIns="92164" tIns="46082" rIns="92164" bIns="46082" numCol="1" anchor="b" anchorCtr="0" compatLnSpc="1">
            <a:prstTxWarp prst="textNoShape">
              <a:avLst/>
            </a:prstTxWarp>
          </a:bodyPr>
          <a:lstStyle>
            <a:lvl1pPr algn="r" defTabSz="922131">
              <a:defRPr sz="1200"/>
            </a:lvl1pPr>
          </a:lstStyle>
          <a:p>
            <a:fld id="{D920BDD8-9984-42EE-ACD0-F12813BC4BB7}" type="slidenum">
              <a:rPr lang="en-US"/>
              <a:pPr/>
              <a:t>‹#›</a:t>
            </a:fld>
            <a:endParaRPr lang="en-US"/>
          </a:p>
        </p:txBody>
      </p:sp>
    </p:spTree>
    <p:extLst>
      <p:ext uri="{BB962C8B-B14F-4D97-AF65-F5344CB8AC3E}">
        <p14:creationId xmlns:p14="http://schemas.microsoft.com/office/powerpoint/2010/main" xmlns="" val="123872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3252" tIns="46627" rIns="93252" bIns="46627" numCol="1" anchor="t" anchorCtr="0" compatLnSpc="1">
            <a:prstTxWarp prst="textNoShape">
              <a:avLst/>
            </a:prstTxWarp>
          </a:bodyPr>
          <a:lstStyle>
            <a:lvl1pPr defTabSz="933261">
              <a:defRPr sz="1200"/>
            </a:lvl1pPr>
          </a:lstStyle>
          <a:p>
            <a:r>
              <a:rPr lang="en-US"/>
              <a:t>Gannon University</a:t>
            </a:r>
          </a:p>
        </p:txBody>
      </p:sp>
      <p:sp>
        <p:nvSpPr>
          <p:cNvPr id="9219" name="Rectangle 3"/>
          <p:cNvSpPr>
            <a:spLocks noGrp="1" noChangeArrowheads="1"/>
          </p:cNvSpPr>
          <p:nvPr>
            <p:ph type="dt" idx="1"/>
          </p:nvPr>
        </p:nvSpPr>
        <p:spPr bwMode="auto">
          <a:xfrm>
            <a:off x="3972773" y="0"/>
            <a:ext cx="3037628" cy="465774"/>
          </a:xfrm>
          <a:prstGeom prst="rect">
            <a:avLst/>
          </a:prstGeom>
          <a:noFill/>
          <a:ln w="9525">
            <a:noFill/>
            <a:miter lim="800000"/>
            <a:headEnd/>
            <a:tailEnd/>
          </a:ln>
          <a:effectLst/>
        </p:spPr>
        <p:txBody>
          <a:bodyPr vert="horz" wrap="square" lIns="93252" tIns="46627" rIns="93252" bIns="46627" numCol="1" anchor="t" anchorCtr="0" compatLnSpc="1">
            <a:prstTxWarp prst="textNoShape">
              <a:avLst/>
            </a:prstTxWarp>
          </a:bodyPr>
          <a:lstStyle>
            <a:lvl1pPr algn="r" defTabSz="933261">
              <a:defRPr sz="1200"/>
            </a:lvl1pPr>
          </a:lstStyle>
          <a:p>
            <a:fld id="{D7770B7A-D447-4680-A541-87527BAD3CAA}" type="datetime4">
              <a:rPr lang="en-US"/>
              <a:pPr/>
              <a:t>July 10, 2012</a:t>
            </a:fld>
            <a:endParaRPr lang="en-US"/>
          </a:p>
        </p:txBody>
      </p:sp>
      <p:sp>
        <p:nvSpPr>
          <p:cNvPr id="9220" name="Rectangle 4"/>
          <p:cNvSpPr>
            <a:spLocks noGrp="1" noRot="1" noChangeAspect="1" noChangeArrowheads="1" noTextEdit="1"/>
          </p:cNvSpPr>
          <p:nvPr>
            <p:ph type="sldImg" idx="2"/>
          </p:nvPr>
        </p:nvSpPr>
        <p:spPr bwMode="auto">
          <a:xfrm>
            <a:off x="1254125" y="700088"/>
            <a:ext cx="4506913" cy="34829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35144" y="4416108"/>
            <a:ext cx="5140112" cy="4180837"/>
          </a:xfrm>
          <a:prstGeom prst="rect">
            <a:avLst/>
          </a:prstGeom>
          <a:noFill/>
          <a:ln w="9525">
            <a:noFill/>
            <a:miter lim="800000"/>
            <a:headEnd/>
            <a:tailEnd/>
          </a:ln>
          <a:effectLst/>
        </p:spPr>
        <p:txBody>
          <a:bodyPr vert="horz" wrap="square" lIns="93252" tIns="46627" rIns="93252" bIns="466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30627"/>
            <a:ext cx="3037628" cy="465773"/>
          </a:xfrm>
          <a:prstGeom prst="rect">
            <a:avLst/>
          </a:prstGeom>
          <a:noFill/>
          <a:ln w="9525">
            <a:noFill/>
            <a:miter lim="800000"/>
            <a:headEnd/>
            <a:tailEnd/>
          </a:ln>
          <a:effectLst/>
        </p:spPr>
        <p:txBody>
          <a:bodyPr vert="horz" wrap="square" lIns="93252" tIns="46627" rIns="93252" bIns="46627" numCol="1" anchor="b" anchorCtr="0" compatLnSpc="1">
            <a:prstTxWarp prst="textNoShape">
              <a:avLst/>
            </a:prstTxWarp>
          </a:bodyPr>
          <a:lstStyle>
            <a:lvl1pPr defTabSz="933261">
              <a:defRPr sz="1200"/>
            </a:lvl1pPr>
          </a:lstStyle>
          <a:p>
            <a:endParaRPr lang="en-US"/>
          </a:p>
        </p:txBody>
      </p:sp>
      <p:sp>
        <p:nvSpPr>
          <p:cNvPr id="9223" name="Rectangle 7"/>
          <p:cNvSpPr>
            <a:spLocks noGrp="1" noChangeArrowheads="1"/>
          </p:cNvSpPr>
          <p:nvPr>
            <p:ph type="sldNum" sz="quarter" idx="5"/>
          </p:nvPr>
        </p:nvSpPr>
        <p:spPr bwMode="auto">
          <a:xfrm>
            <a:off x="3972773" y="8830627"/>
            <a:ext cx="3037628" cy="465773"/>
          </a:xfrm>
          <a:prstGeom prst="rect">
            <a:avLst/>
          </a:prstGeom>
          <a:noFill/>
          <a:ln w="9525">
            <a:noFill/>
            <a:miter lim="800000"/>
            <a:headEnd/>
            <a:tailEnd/>
          </a:ln>
          <a:effectLst/>
        </p:spPr>
        <p:txBody>
          <a:bodyPr vert="horz" wrap="square" lIns="93252" tIns="46627" rIns="93252" bIns="46627" numCol="1" anchor="b" anchorCtr="0" compatLnSpc="1">
            <a:prstTxWarp prst="textNoShape">
              <a:avLst/>
            </a:prstTxWarp>
          </a:bodyPr>
          <a:lstStyle>
            <a:lvl1pPr algn="r" defTabSz="933261">
              <a:defRPr sz="1200"/>
            </a:lvl1pPr>
          </a:lstStyle>
          <a:p>
            <a:fld id="{EEC9EFBE-A174-470C-9EF9-2B91F6EA5ADC}" type="slidenum">
              <a:rPr lang="en-US"/>
              <a:pPr/>
              <a:t>‹#›</a:t>
            </a:fld>
            <a:endParaRPr lang="en-US"/>
          </a:p>
        </p:txBody>
      </p:sp>
    </p:spTree>
    <p:extLst>
      <p:ext uri="{BB962C8B-B14F-4D97-AF65-F5344CB8AC3E}">
        <p14:creationId xmlns:p14="http://schemas.microsoft.com/office/powerpoint/2010/main" xmlns="" val="295112537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Gannon University</a:t>
            </a:r>
          </a:p>
        </p:txBody>
      </p:sp>
      <p:sp>
        <p:nvSpPr>
          <p:cNvPr id="5" name="Rectangle 3"/>
          <p:cNvSpPr>
            <a:spLocks noGrp="1" noChangeArrowheads="1"/>
          </p:cNvSpPr>
          <p:nvPr>
            <p:ph type="dt" idx="1"/>
          </p:nvPr>
        </p:nvSpPr>
        <p:spPr>
          <a:ln/>
        </p:spPr>
        <p:txBody>
          <a:bodyPr/>
          <a:lstStyle/>
          <a:p>
            <a:fld id="{A64CCBD1-2EA6-4451-BE1E-A51DB08E05BA}" type="datetime4">
              <a:rPr lang="en-US"/>
              <a:pPr/>
              <a:t>July 10, 2012</a:t>
            </a:fld>
            <a:endParaRPr lang="en-US"/>
          </a:p>
        </p:txBody>
      </p:sp>
      <p:sp>
        <p:nvSpPr>
          <p:cNvPr id="6" name="Rectangle 7"/>
          <p:cNvSpPr>
            <a:spLocks noGrp="1" noChangeArrowheads="1"/>
          </p:cNvSpPr>
          <p:nvPr>
            <p:ph type="sldNum" sz="quarter" idx="5"/>
          </p:nvPr>
        </p:nvSpPr>
        <p:spPr>
          <a:ln/>
        </p:spPr>
        <p:txBody>
          <a:bodyPr/>
          <a:lstStyle/>
          <a:p>
            <a:fld id="{93EFB8B0-D903-4A2D-96DE-D1887A51C47E}" type="slidenum">
              <a:rPr lang="en-US"/>
              <a:pPr/>
              <a:t>1</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how website will be more of a clearinghouse, than an</a:t>
            </a:r>
            <a:r>
              <a:rPr lang="en-US" baseline="0" dirty="0" smtClean="0"/>
              <a:t> employment resource</a:t>
            </a:r>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24</a:t>
            </a:fld>
            <a:endParaRPr lang="en-US"/>
          </a:p>
        </p:txBody>
      </p:sp>
    </p:spTree>
    <p:extLst>
      <p:ext uri="{BB962C8B-B14F-4D97-AF65-F5344CB8AC3E}">
        <p14:creationId xmlns:p14="http://schemas.microsoft.com/office/powerpoint/2010/main" xmlns="" val="117439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25</a:t>
            </a:fld>
            <a:endParaRPr lang="en-US"/>
          </a:p>
        </p:txBody>
      </p:sp>
    </p:spTree>
    <p:extLst>
      <p:ext uri="{BB962C8B-B14F-4D97-AF65-F5344CB8AC3E}">
        <p14:creationId xmlns:p14="http://schemas.microsoft.com/office/powerpoint/2010/main" xmlns="" val="117439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the service should have a life of</a:t>
            </a:r>
            <a:r>
              <a:rPr lang="en-US" baseline="0" dirty="0" smtClean="0"/>
              <a:t> </a:t>
            </a:r>
            <a:r>
              <a:rPr lang="en-US" baseline="0" smtClean="0"/>
              <a:t>its own</a:t>
            </a:r>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27</a:t>
            </a:fld>
            <a:endParaRPr lang="en-US"/>
          </a:p>
        </p:txBody>
      </p:sp>
    </p:spTree>
    <p:extLst>
      <p:ext uri="{BB962C8B-B14F-4D97-AF65-F5344CB8AC3E}">
        <p14:creationId xmlns:p14="http://schemas.microsoft.com/office/powerpoint/2010/main" xmlns="" val="117439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28</a:t>
            </a:fld>
            <a:endParaRPr lang="en-US"/>
          </a:p>
        </p:txBody>
      </p:sp>
    </p:spTree>
    <p:extLst>
      <p:ext uri="{BB962C8B-B14F-4D97-AF65-F5344CB8AC3E}">
        <p14:creationId xmlns:p14="http://schemas.microsoft.com/office/powerpoint/2010/main" xmlns="" val="117439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take each of these in more depth….”</a:t>
            </a:r>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35</a:t>
            </a:fld>
            <a:endParaRPr lang="en-US"/>
          </a:p>
        </p:txBody>
      </p:sp>
    </p:spTree>
    <p:extLst>
      <p:ext uri="{BB962C8B-B14F-4D97-AF65-F5344CB8AC3E}">
        <p14:creationId xmlns:p14="http://schemas.microsoft.com/office/powerpoint/2010/main" xmlns="" val="178796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Gannon University</a:t>
            </a:r>
          </a:p>
        </p:txBody>
      </p:sp>
      <p:sp>
        <p:nvSpPr>
          <p:cNvPr id="5" name="Rectangle 3"/>
          <p:cNvSpPr>
            <a:spLocks noGrp="1" noChangeArrowheads="1"/>
          </p:cNvSpPr>
          <p:nvPr>
            <p:ph type="dt" idx="1"/>
          </p:nvPr>
        </p:nvSpPr>
        <p:spPr>
          <a:ln/>
        </p:spPr>
        <p:txBody>
          <a:bodyPr/>
          <a:lstStyle/>
          <a:p>
            <a:fld id="{597F4677-1A34-4FD9-B62C-42DA1B74D680}" type="datetime4">
              <a:rPr lang="en-US"/>
              <a:pPr/>
              <a:t>July 10, 2012</a:t>
            </a:fld>
            <a:endParaRPr lang="en-US"/>
          </a:p>
        </p:txBody>
      </p:sp>
      <p:sp>
        <p:nvSpPr>
          <p:cNvPr id="6" name="Rectangle 7"/>
          <p:cNvSpPr>
            <a:spLocks noGrp="1" noChangeArrowheads="1"/>
          </p:cNvSpPr>
          <p:nvPr>
            <p:ph type="sldNum" sz="quarter" idx="5"/>
          </p:nvPr>
        </p:nvSpPr>
        <p:spPr>
          <a:ln/>
        </p:spPr>
        <p:txBody>
          <a:bodyPr/>
          <a:lstStyle/>
          <a:p>
            <a:fld id="{F47E2104-3EBB-4F5E-8CA8-0897B423C795}" type="slidenum">
              <a:rPr lang="en-US"/>
              <a:pPr/>
              <a:t>2</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project brings together current research </a:t>
            </a:r>
            <a:r>
              <a:rPr lang="en-US" smtClean="0">
                <a:ea typeface="ＭＳ Ｐゴシック" pitchFamily="34" charset="-128"/>
              </a:rPr>
              <a:t>findings to </a:t>
            </a:r>
            <a:r>
              <a:rPr lang="en-US" dirty="0" smtClean="0">
                <a:ea typeface="ＭＳ Ｐゴシック" pitchFamily="34" charset="-128"/>
              </a:rPr>
              <a:t>influence public understanding on gender issues in science, technology, engineering and mathematics. In particular, we sought research that could counter cultural beliefs about women’s capacity in mathematics and science, their interest in STEM and their ability to withstand the rigors of a careers in STEM fields.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AAUW drew on the large body of academic research on gender and science, and conducted interviews with top researchers and identified eight research findings that help to explain the underrepresentation of women and girls in STEM. Using multiple databases, including the web of science, </a:t>
            </a:r>
            <a:r>
              <a:rPr lang="en-US" dirty="0" err="1" smtClean="0">
                <a:ea typeface="ＭＳ Ｐゴシック" pitchFamily="34" charset="-128"/>
              </a:rPr>
              <a:t>ProQuest</a:t>
            </a:r>
            <a:r>
              <a:rPr lang="en-US" dirty="0" smtClean="0">
                <a:ea typeface="ＭＳ Ｐゴシック" pitchFamily="34" charset="-128"/>
              </a:rPr>
              <a:t>, Social Science citation index and J-</a:t>
            </a:r>
            <a:r>
              <a:rPr lang="en-US" dirty="0" err="1" smtClean="0">
                <a:ea typeface="ＭＳ Ｐゴシック" pitchFamily="34" charset="-128"/>
              </a:rPr>
              <a:t>Stor</a:t>
            </a:r>
            <a:r>
              <a:rPr lang="en-US" dirty="0" smtClean="0">
                <a:ea typeface="ＭＳ Ｐゴシック" pitchFamily="34" charset="-128"/>
              </a:rPr>
              <a:t>, AAUW staff identified and reviewed hundreds of articles from fields such as psychology, sociology, education and cognitive science and identified eight research projects. These projects have findings that are well respected in the research community, as measured by publication in peer-reviewed journals, the number of citations, and other forms of public recognition.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These eight research findings fall on the nurture side of the nature-nurture debate, and each supports that social and environmental factors clearly contribute to the underrepresentation of women in science and engineering. </a:t>
            </a:r>
          </a:p>
          <a:p>
            <a:pPr lvl="2" eaLnBrk="1" hangingPunct="1">
              <a:spcBef>
                <a:spcPct val="0"/>
              </a:spcBef>
            </a:pPr>
            <a:endParaRPr lang="en-US"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The research findings are organized into three areas:</a:t>
            </a:r>
          </a:p>
          <a:p>
            <a:pPr lvl="1" eaLnBrk="1" hangingPunct="1">
              <a:lnSpc>
                <a:spcPct val="80000"/>
              </a:lnSpc>
              <a:spcBef>
                <a:spcPct val="0"/>
              </a:spcBef>
              <a:buFontTx/>
              <a:buChar char="•"/>
            </a:pPr>
            <a:r>
              <a:rPr lang="en-US" dirty="0" smtClean="0">
                <a:ea typeface="ＭＳ Ｐゴシック" pitchFamily="34" charset="-128"/>
              </a:rPr>
              <a:t> How social and environmental factors shape girls’ achievements and interests in math and science; </a:t>
            </a:r>
          </a:p>
          <a:p>
            <a:pPr lvl="1" eaLnBrk="1" hangingPunct="1">
              <a:lnSpc>
                <a:spcPct val="80000"/>
              </a:lnSpc>
              <a:spcBef>
                <a:spcPct val="0"/>
              </a:spcBef>
              <a:buFontTx/>
              <a:buChar char="•"/>
            </a:pPr>
            <a:r>
              <a:rPr lang="en-US" dirty="0" smtClean="0">
                <a:ea typeface="ＭＳ Ｐゴシック" pitchFamily="34" charset="-128"/>
              </a:rPr>
              <a:t> How the climate of university science and engineering departments affects women’s—both students and faculty—experience in STEM fields; and</a:t>
            </a:r>
          </a:p>
          <a:p>
            <a:pPr lvl="1" eaLnBrk="1" hangingPunct="1">
              <a:lnSpc>
                <a:spcPct val="80000"/>
              </a:lnSpc>
              <a:spcBef>
                <a:spcPct val="0"/>
              </a:spcBef>
              <a:buFontTx/>
              <a:buChar char="•"/>
            </a:pPr>
            <a:r>
              <a:rPr lang="en-US" dirty="0" smtClean="0">
                <a:ea typeface="ＭＳ Ｐゴシック" pitchFamily="34" charset="-128"/>
              </a:rPr>
              <a:t> The continuing role of bias in limiting women’s success in STEM in education and the workplace. </a:t>
            </a:r>
          </a:p>
          <a:p>
            <a:pPr eaLnBrk="1" hangingPunct="1">
              <a:lnSpc>
                <a:spcPct val="80000"/>
              </a:lnSpc>
              <a:spcBef>
                <a:spcPct val="0"/>
              </a:spcBef>
            </a:pPr>
            <a:endParaRPr lang="en-US" dirty="0" smtClean="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DBFA14AC-65DC-462B-8689-0DEE0030D4D0}"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Here are the 8 research findings</a:t>
            </a:r>
          </a:p>
          <a:p>
            <a:endParaRPr lang="en-US" dirty="0" smtClean="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E7A8A6E5-217C-4858-AFFC-C10DF02727D7}"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spend some time on each of these, but first want to talk about the other strategies</a:t>
            </a:r>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12</a:t>
            </a:fld>
            <a:endParaRPr lang="en-US"/>
          </a:p>
        </p:txBody>
      </p:sp>
    </p:spTree>
    <p:extLst>
      <p:ext uri="{BB962C8B-B14F-4D97-AF65-F5344CB8AC3E}">
        <p14:creationId xmlns:p14="http://schemas.microsoft.com/office/powerpoint/2010/main" xmlns="" val="117439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what was included; what was cut–</a:t>
            </a:r>
            <a:r>
              <a:rPr lang="en-US" baseline="0" dirty="0" smtClean="0"/>
              <a:t> why Str.2 is so costly</a:t>
            </a:r>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20</a:t>
            </a:fld>
            <a:endParaRPr lang="en-US"/>
          </a:p>
        </p:txBody>
      </p:sp>
    </p:spTree>
    <p:extLst>
      <p:ext uri="{BB962C8B-B14F-4D97-AF65-F5344CB8AC3E}">
        <p14:creationId xmlns:p14="http://schemas.microsoft.com/office/powerpoint/2010/main" xmlns="" val="204732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working with &amp; relationship with HR</a:t>
            </a:r>
          </a:p>
          <a:p>
            <a:r>
              <a:rPr lang="en-US" dirty="0" smtClean="0"/>
              <a:t>Perspectives</a:t>
            </a:r>
            <a:r>
              <a:rPr lang="en-US" baseline="0" dirty="0" smtClean="0"/>
              <a:t> of different consultants</a:t>
            </a:r>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22</a:t>
            </a:fld>
            <a:endParaRPr lang="en-US"/>
          </a:p>
        </p:txBody>
      </p:sp>
    </p:spTree>
    <p:extLst>
      <p:ext uri="{BB962C8B-B14F-4D97-AF65-F5344CB8AC3E}">
        <p14:creationId xmlns:p14="http://schemas.microsoft.com/office/powerpoint/2010/main" xmlns="" val="117439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July 10,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23</a:t>
            </a:fld>
            <a:endParaRPr lang="en-US"/>
          </a:p>
        </p:txBody>
      </p:sp>
    </p:spTree>
    <p:extLst>
      <p:ext uri="{BB962C8B-B14F-4D97-AF65-F5344CB8AC3E}">
        <p14:creationId xmlns:p14="http://schemas.microsoft.com/office/powerpoint/2010/main" xmlns="" val="117439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4588E07-9985-47EB-B651-EC629C190650}" type="slidenum">
              <a:rPr lang="en-US"/>
              <a:pPr/>
              <a:t>‹#›</a:t>
            </a:fld>
            <a:endParaRPr lang="en-US"/>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8367DED-D07A-405F-94D3-0C85AC107E06}" type="slidenum">
              <a:rPr lang="en-US"/>
              <a:pPr/>
              <a:t>‹#›</a:t>
            </a:fld>
            <a:endParaRPr lang="en-US"/>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763588"/>
            <a:ext cx="2273300" cy="6323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3588"/>
            <a:ext cx="6672263" cy="6323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701EE51-46C6-4016-B873-C8325ED5324B}" type="slidenum">
              <a:rPr lang="en-US"/>
              <a:pPr/>
              <a:t>‹#›</a:t>
            </a:fld>
            <a:endParaRPr lang="en-US"/>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6934200" cy="6842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47198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81588" y="1981200"/>
            <a:ext cx="4473575"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81588" y="4610100"/>
            <a:ext cx="4473575"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114800" y="7240588"/>
            <a:ext cx="1447800" cy="379412"/>
          </a:xfrm>
        </p:spPr>
        <p:txBody>
          <a:bodyPr/>
          <a:lstStyle>
            <a:lvl1pPr>
              <a:defRPr/>
            </a:lvl1pPr>
          </a:lstStyle>
          <a:p>
            <a:fld id="{72BFADA8-E889-4FE1-948A-7D7057B4D8C9}" type="slidenum">
              <a:rPr lang="en-US"/>
              <a:pPr/>
              <a:t>‹#›</a:t>
            </a:fld>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9CC633-91A9-4F73-BD88-166F2962DFBA}" type="slidenum">
              <a:rPr lang="en-US"/>
              <a:pPr/>
              <a:t>‹#›</a:t>
            </a:fld>
            <a:endParaRPr 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6BD4695-0170-4A10-8E2B-F1BA67A8B355}" type="slidenum">
              <a:rPr lang="en-US"/>
              <a:pPr/>
              <a:t>‹#›</a:t>
            </a:fld>
            <a:endParaRPr lang="en-US"/>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471988"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1588" y="1981200"/>
            <a:ext cx="44735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E126E10-A5F7-4D62-8388-4D6B0E0AA75E}" type="slidenum">
              <a:rPr lang="en-US"/>
              <a:pPr/>
              <a:t>‹#›</a:t>
            </a:fld>
            <a:endParaRPr lang="en-US"/>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220630D-F8A6-4C13-8280-F98BE5DF55FC}" type="slidenum">
              <a:rPr lang="en-US"/>
              <a:pPr/>
              <a:t>‹#›</a:t>
            </a:fld>
            <a:endParaRPr lang="en-US"/>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DB889C-5212-479C-B501-B85CB4D4121B}" type="slidenum">
              <a:rPr lang="en-US"/>
              <a:pPr/>
              <a:t>‹#›</a:t>
            </a:fld>
            <a:endParaRPr lang="en-US"/>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799189-6BDE-4A63-92BF-0BFBF29F9519}" type="slidenum">
              <a:rPr lang="en-US"/>
              <a:pPr/>
              <a:t>‹#›</a:t>
            </a:fld>
            <a:endParaRPr lang="en-US"/>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F8A3A3-3053-4564-8798-FB76733D7633}" type="slidenum">
              <a:rPr lang="en-US"/>
              <a:pPr/>
              <a:t>‹#›</a:t>
            </a:fld>
            <a:endParaRPr lang="en-US"/>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7F695DB-2CF0-493A-9762-DE63642DE0E4}" type="slidenum">
              <a:rPr lang="en-US"/>
              <a:pPr/>
              <a:t>‹#›</a:t>
            </a:fld>
            <a:endParaRPr lang="en-US"/>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981200"/>
            <a:ext cx="9097963" cy="5105400"/>
          </a:xfrm>
          <a:prstGeom prst="rect">
            <a:avLst/>
          </a:prstGeom>
          <a:noFill/>
          <a:ln w="9525">
            <a:noFill/>
            <a:miter lim="800000"/>
            <a:headEnd/>
            <a:tailEnd/>
          </a:ln>
          <a:effectLst/>
        </p:spPr>
        <p:txBody>
          <a:bodyPr vert="horz" wrap="square" lIns="45715" tIns="20371" rIns="18286" bIns="182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2590800" y="763588"/>
            <a:ext cx="6934200" cy="684212"/>
          </a:xfrm>
          <a:prstGeom prst="rect">
            <a:avLst/>
          </a:prstGeom>
          <a:noFill/>
          <a:ln w="9525">
            <a:noFill/>
            <a:miter lim="800000"/>
            <a:headEnd/>
            <a:tailEnd/>
          </a:ln>
          <a:effec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4114800" y="7240588"/>
            <a:ext cx="1447800" cy="379412"/>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ctr" defTabSz="1019175">
              <a:defRPr sz="1600" b="1">
                <a:solidFill>
                  <a:srgbClr val="993333"/>
                </a:solidFill>
              </a:defRPr>
            </a:lvl1pPr>
          </a:lstStyle>
          <a:p>
            <a:fld id="{FE548613-FB46-4B33-BD91-FB929771AB42}" type="slidenum">
              <a:rPr lang="en-US"/>
              <a:pPr/>
              <a:t>‹#›</a:t>
            </a:fld>
            <a:endParaRPr lang="en-US"/>
          </a:p>
        </p:txBody>
      </p:sp>
      <p:pic>
        <p:nvPicPr>
          <p:cNvPr id="1050" name="Picture 26"/>
          <p:cNvPicPr>
            <a:picLocks noChangeAspect="1" noChangeArrowheads="1"/>
          </p:cNvPicPr>
          <p:nvPr userDrawn="1"/>
        </p:nvPicPr>
        <p:blipFill>
          <a:blip r:embed="rId14" cstate="print"/>
          <a:srcRect/>
          <a:stretch>
            <a:fillRect/>
          </a:stretch>
        </p:blipFill>
        <p:spPr bwMode="auto">
          <a:xfrm>
            <a:off x="0" y="0"/>
            <a:ext cx="10058400" cy="404813"/>
          </a:xfrm>
          <a:prstGeom prst="rect">
            <a:avLst/>
          </a:prstGeom>
          <a:noFill/>
          <a:ln w="9525">
            <a:noFill/>
            <a:miter lim="800000"/>
            <a:headEnd/>
            <a:tailEnd/>
          </a:ln>
          <a:effectLst/>
        </p:spPr>
      </p:pic>
      <p:pic>
        <p:nvPicPr>
          <p:cNvPr id="1051" name="Picture 27"/>
          <p:cNvPicPr>
            <a:picLocks noChangeAspect="1" noChangeArrowheads="1"/>
          </p:cNvPicPr>
          <p:nvPr userDrawn="1"/>
        </p:nvPicPr>
        <p:blipFill>
          <a:blip r:embed="rId15" cstate="print"/>
          <a:srcRect/>
          <a:stretch>
            <a:fillRect/>
          </a:stretch>
        </p:blipFill>
        <p:spPr bwMode="auto">
          <a:xfrm>
            <a:off x="381000" y="766763"/>
            <a:ext cx="1447800" cy="60483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blinds dir="vert"/>
  </p:transition>
  <p:hf hdr="0" ftr="0" dt="0"/>
  <p:txStyles>
    <p:titleStyle>
      <a:lvl1pPr algn="l" defTabSz="1019175" rtl="0" eaLnBrk="0" fontAlgn="base" hangingPunct="0">
        <a:spcBef>
          <a:spcPct val="0"/>
        </a:spcBef>
        <a:spcAft>
          <a:spcPct val="0"/>
        </a:spcAft>
        <a:defRPr sz="4400">
          <a:solidFill>
            <a:srgbClr val="993333"/>
          </a:solidFill>
          <a:latin typeface="+mj-lt"/>
          <a:ea typeface="+mj-ea"/>
          <a:cs typeface="+mj-cs"/>
        </a:defRPr>
      </a:lvl1pPr>
      <a:lvl2pPr algn="l" defTabSz="1019175" rtl="0" eaLnBrk="0" fontAlgn="base" hangingPunct="0">
        <a:spcBef>
          <a:spcPct val="0"/>
        </a:spcBef>
        <a:spcAft>
          <a:spcPct val="0"/>
        </a:spcAft>
        <a:defRPr sz="4400">
          <a:solidFill>
            <a:srgbClr val="993333"/>
          </a:solidFill>
          <a:latin typeface="Times New Roman" pitchFamily="18" charset="0"/>
        </a:defRPr>
      </a:lvl2pPr>
      <a:lvl3pPr algn="l" defTabSz="1019175" rtl="0" eaLnBrk="0" fontAlgn="base" hangingPunct="0">
        <a:spcBef>
          <a:spcPct val="0"/>
        </a:spcBef>
        <a:spcAft>
          <a:spcPct val="0"/>
        </a:spcAft>
        <a:defRPr sz="4400">
          <a:solidFill>
            <a:srgbClr val="993333"/>
          </a:solidFill>
          <a:latin typeface="Times New Roman" pitchFamily="18" charset="0"/>
        </a:defRPr>
      </a:lvl3pPr>
      <a:lvl4pPr algn="l" defTabSz="1019175" rtl="0" eaLnBrk="0" fontAlgn="base" hangingPunct="0">
        <a:spcBef>
          <a:spcPct val="0"/>
        </a:spcBef>
        <a:spcAft>
          <a:spcPct val="0"/>
        </a:spcAft>
        <a:defRPr sz="4400">
          <a:solidFill>
            <a:srgbClr val="993333"/>
          </a:solidFill>
          <a:latin typeface="Times New Roman" pitchFamily="18" charset="0"/>
        </a:defRPr>
      </a:lvl4pPr>
      <a:lvl5pPr algn="l" defTabSz="1019175" rtl="0" eaLnBrk="0" fontAlgn="base" hangingPunct="0">
        <a:spcBef>
          <a:spcPct val="0"/>
        </a:spcBef>
        <a:spcAft>
          <a:spcPct val="0"/>
        </a:spcAft>
        <a:defRPr sz="4400">
          <a:solidFill>
            <a:srgbClr val="993333"/>
          </a:solidFill>
          <a:latin typeface="Times New Roman" pitchFamily="18" charset="0"/>
        </a:defRPr>
      </a:lvl5pPr>
      <a:lvl6pPr marL="457200" algn="l" defTabSz="1019175" rtl="0" eaLnBrk="0" fontAlgn="base" hangingPunct="0">
        <a:spcBef>
          <a:spcPct val="0"/>
        </a:spcBef>
        <a:spcAft>
          <a:spcPct val="0"/>
        </a:spcAft>
        <a:defRPr sz="4400">
          <a:solidFill>
            <a:srgbClr val="993333"/>
          </a:solidFill>
          <a:latin typeface="Times New Roman" pitchFamily="18" charset="0"/>
        </a:defRPr>
      </a:lvl6pPr>
      <a:lvl7pPr marL="914400" algn="l" defTabSz="1019175" rtl="0" eaLnBrk="0" fontAlgn="base" hangingPunct="0">
        <a:spcBef>
          <a:spcPct val="0"/>
        </a:spcBef>
        <a:spcAft>
          <a:spcPct val="0"/>
        </a:spcAft>
        <a:defRPr sz="4400">
          <a:solidFill>
            <a:srgbClr val="993333"/>
          </a:solidFill>
          <a:latin typeface="Times New Roman" pitchFamily="18" charset="0"/>
        </a:defRPr>
      </a:lvl7pPr>
      <a:lvl8pPr marL="1371600" algn="l" defTabSz="1019175" rtl="0" eaLnBrk="0" fontAlgn="base" hangingPunct="0">
        <a:spcBef>
          <a:spcPct val="0"/>
        </a:spcBef>
        <a:spcAft>
          <a:spcPct val="0"/>
        </a:spcAft>
        <a:defRPr sz="4400">
          <a:solidFill>
            <a:srgbClr val="993333"/>
          </a:solidFill>
          <a:latin typeface="Times New Roman" pitchFamily="18" charset="0"/>
        </a:defRPr>
      </a:lvl8pPr>
      <a:lvl9pPr marL="1828800" algn="l" defTabSz="1019175" rtl="0" eaLnBrk="0" fontAlgn="base" hangingPunct="0">
        <a:spcBef>
          <a:spcPct val="0"/>
        </a:spcBef>
        <a:spcAft>
          <a:spcPct val="0"/>
        </a:spcAft>
        <a:defRPr sz="4400">
          <a:solidFill>
            <a:srgbClr val="993333"/>
          </a:solidFill>
          <a:latin typeface="Times New Roman" pitchFamily="18" charset="0"/>
        </a:defRPr>
      </a:lvl9pPr>
    </p:titleStyle>
    <p:bodyStyle>
      <a:lvl1pPr marL="225425" indent="-225425" algn="l" defTabSz="1019175" rtl="0" eaLnBrk="0" fontAlgn="base" hangingPunct="0">
        <a:spcBef>
          <a:spcPct val="20000"/>
        </a:spcBef>
        <a:spcAft>
          <a:spcPct val="0"/>
        </a:spcAft>
        <a:buClr>
          <a:srgbClr val="A50021"/>
        </a:buClr>
        <a:buSzPct val="75000"/>
        <a:buFont typeface="Wingdings" pitchFamily="2" charset="2"/>
        <a:buChar char="Ø"/>
        <a:defRPr sz="2800">
          <a:solidFill>
            <a:schemeClr val="tx1"/>
          </a:solidFill>
          <a:latin typeface="+mn-lt"/>
          <a:ea typeface="+mn-ea"/>
          <a:cs typeface="+mn-cs"/>
        </a:defRPr>
      </a:lvl1pPr>
      <a:lvl2pPr marL="563563" indent="-225425" algn="l" defTabSz="1019175" rtl="0" eaLnBrk="0" fontAlgn="base" hangingPunct="0">
        <a:spcBef>
          <a:spcPct val="20000"/>
        </a:spcBef>
        <a:spcAft>
          <a:spcPct val="0"/>
        </a:spcAft>
        <a:buClr>
          <a:srgbClr val="A50021"/>
        </a:buClr>
        <a:buSzPct val="75000"/>
        <a:buFont typeface="Wingdings" pitchFamily="2" charset="2"/>
        <a:buChar char="q"/>
        <a:defRPr sz="2400" i="1">
          <a:solidFill>
            <a:schemeClr val="tx1"/>
          </a:solidFill>
          <a:latin typeface="+mn-lt"/>
        </a:defRPr>
      </a:lvl2pPr>
      <a:lvl3pPr marL="908050" indent="-228600" algn="l" defTabSz="1019175" rtl="0" eaLnBrk="0" fontAlgn="base" hangingPunct="0">
        <a:spcBef>
          <a:spcPct val="20000"/>
        </a:spcBef>
        <a:spcAft>
          <a:spcPct val="0"/>
        </a:spcAft>
        <a:buClr>
          <a:srgbClr val="A50021"/>
        </a:buClr>
        <a:buSzPct val="80000"/>
        <a:buFont typeface="Wingdings" pitchFamily="2" charset="2"/>
        <a:buChar char="§"/>
        <a:defRPr sz="2000">
          <a:solidFill>
            <a:schemeClr val="tx1"/>
          </a:solidFill>
          <a:latin typeface="+mn-lt"/>
        </a:defRPr>
      </a:lvl3pPr>
      <a:lvl4pPr marL="1250950" indent="-223838" algn="l" defTabSz="1019175" rtl="0" eaLnBrk="0" fontAlgn="base" hangingPunct="0">
        <a:spcBef>
          <a:spcPct val="20000"/>
        </a:spcBef>
        <a:spcAft>
          <a:spcPct val="0"/>
        </a:spcAft>
        <a:buChar char="•"/>
        <a:defRPr>
          <a:solidFill>
            <a:schemeClr val="tx1"/>
          </a:solidFill>
          <a:latin typeface="+mn-lt"/>
        </a:defRPr>
      </a:lvl4pPr>
      <a:lvl5pPr marL="1608138" indent="-239713" algn="l" defTabSz="1019175" rtl="0" eaLnBrk="0" fontAlgn="base" hangingPunct="0">
        <a:spcBef>
          <a:spcPct val="20000"/>
        </a:spcBef>
        <a:spcAft>
          <a:spcPct val="0"/>
        </a:spcAft>
        <a:buChar char="•"/>
        <a:defRPr sz="1600">
          <a:solidFill>
            <a:schemeClr val="tx1"/>
          </a:solidFill>
          <a:latin typeface="+mn-lt"/>
        </a:defRPr>
      </a:lvl5pPr>
      <a:lvl6pPr marL="2065338" indent="-239713" algn="l" defTabSz="1019175" rtl="0" eaLnBrk="0" fontAlgn="base" hangingPunct="0">
        <a:spcBef>
          <a:spcPct val="20000"/>
        </a:spcBef>
        <a:spcAft>
          <a:spcPct val="0"/>
        </a:spcAft>
        <a:buChar char="•"/>
        <a:defRPr sz="1600">
          <a:solidFill>
            <a:schemeClr val="tx1"/>
          </a:solidFill>
          <a:latin typeface="+mn-lt"/>
        </a:defRPr>
      </a:lvl6pPr>
      <a:lvl7pPr marL="2522538" indent="-239713" algn="l" defTabSz="1019175" rtl="0" eaLnBrk="0" fontAlgn="base" hangingPunct="0">
        <a:spcBef>
          <a:spcPct val="20000"/>
        </a:spcBef>
        <a:spcAft>
          <a:spcPct val="0"/>
        </a:spcAft>
        <a:buChar char="•"/>
        <a:defRPr sz="1600">
          <a:solidFill>
            <a:schemeClr val="tx1"/>
          </a:solidFill>
          <a:latin typeface="+mn-lt"/>
        </a:defRPr>
      </a:lvl7pPr>
      <a:lvl8pPr marL="2979738" indent="-239713" algn="l" defTabSz="1019175" rtl="0" eaLnBrk="0" fontAlgn="base" hangingPunct="0">
        <a:spcBef>
          <a:spcPct val="20000"/>
        </a:spcBef>
        <a:spcAft>
          <a:spcPct val="0"/>
        </a:spcAft>
        <a:buChar char="•"/>
        <a:defRPr sz="1600">
          <a:solidFill>
            <a:schemeClr val="tx1"/>
          </a:solidFill>
          <a:latin typeface="+mn-lt"/>
        </a:defRPr>
      </a:lvl8pPr>
      <a:lvl9pPr marL="3436938" indent="-239713" algn="l" defTabSz="1019175"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BCF1781A-364E-4AED-83E1-325E1A6596FC}" type="slidenum">
              <a:rPr lang="en-US"/>
              <a:pPr/>
              <a:t>1</a:t>
            </a:fld>
            <a:endParaRPr lang="en-US"/>
          </a:p>
        </p:txBody>
      </p:sp>
      <p:pic>
        <p:nvPicPr>
          <p:cNvPr id="900098" name="Picture 2"/>
          <p:cNvPicPr>
            <a:picLocks noGrp="1" noChangeAspect="1" noChangeArrowheads="1"/>
          </p:cNvPicPr>
          <p:nvPr>
            <p:ph sz="quarter" idx="2"/>
          </p:nvPr>
        </p:nvPicPr>
        <p:blipFill>
          <a:blip r:embed="rId3" cstate="print"/>
          <a:srcRect/>
          <a:stretch>
            <a:fillRect/>
          </a:stretch>
        </p:blipFill>
        <p:spPr>
          <a:xfrm>
            <a:off x="0" y="0"/>
            <a:ext cx="10058400" cy="7772400"/>
          </a:xfrm>
        </p:spPr>
      </p:pic>
      <p:pic>
        <p:nvPicPr>
          <p:cNvPr id="900099" name="Picture 3"/>
          <p:cNvPicPr>
            <a:picLocks noGrp="1" noChangeAspect="1" noChangeArrowheads="1"/>
          </p:cNvPicPr>
          <p:nvPr>
            <p:ph sz="quarter" idx="3"/>
          </p:nvPr>
        </p:nvPicPr>
        <p:blipFill>
          <a:blip r:embed="rId4" cstate="print"/>
          <a:srcRect/>
          <a:stretch>
            <a:fillRect/>
          </a:stretch>
        </p:blipFill>
        <p:spPr>
          <a:xfrm>
            <a:off x="2819400" y="5334000"/>
            <a:ext cx="4581525" cy="2035175"/>
          </a:xfrm>
        </p:spPr>
      </p:pic>
      <p:sp>
        <p:nvSpPr>
          <p:cNvPr id="900100" name="Text Box 4"/>
          <p:cNvSpPr txBox="1">
            <a:spLocks noChangeArrowheads="1"/>
          </p:cNvSpPr>
          <p:nvPr/>
        </p:nvSpPr>
        <p:spPr bwMode="auto">
          <a:xfrm>
            <a:off x="495300" y="228600"/>
            <a:ext cx="9182100" cy="5088845"/>
          </a:xfrm>
          <a:prstGeom prst="rect">
            <a:avLst/>
          </a:prstGeom>
          <a:noFill/>
          <a:ln w="9525">
            <a:noFill/>
            <a:miter lim="800000"/>
            <a:headEnd/>
            <a:tailEnd/>
          </a:ln>
          <a:effectLst/>
        </p:spPr>
        <p:txBody>
          <a:bodyPr wrap="square" lIns="101870" tIns="50935" rIns="101870" bIns="50935">
            <a:spAutoFit/>
          </a:bodyPr>
          <a:lstStyle/>
          <a:p>
            <a:pPr algn="ctr" defTabSz="1019175">
              <a:spcBef>
                <a:spcPct val="50000"/>
              </a:spcBef>
            </a:pPr>
            <a:r>
              <a:rPr lang="en-US" sz="5400" b="1" dirty="0" smtClean="0">
                <a:solidFill>
                  <a:srgbClr val="993333"/>
                </a:solidFill>
              </a:rPr>
              <a:t>Initializing Dual Career Services:  Striving for Excellence</a:t>
            </a:r>
            <a:endParaRPr lang="en-US" sz="4800" dirty="0">
              <a:solidFill>
                <a:srgbClr val="993333"/>
              </a:solidFill>
            </a:endParaRPr>
          </a:p>
          <a:p>
            <a:pPr algn="ctr" defTabSz="1019175">
              <a:spcBef>
                <a:spcPct val="50000"/>
              </a:spcBef>
            </a:pPr>
            <a:r>
              <a:rPr lang="en-US" sz="3600" dirty="0" smtClean="0">
                <a:solidFill>
                  <a:srgbClr val="993333"/>
                </a:solidFill>
              </a:rPr>
              <a:t>Elisa M. Konieczko, Ph.D</a:t>
            </a:r>
            <a:r>
              <a:rPr lang="en-US" sz="3600" dirty="0" smtClean="0">
                <a:solidFill>
                  <a:srgbClr val="993333"/>
                </a:solidFill>
              </a:rPr>
              <a:t>.</a:t>
            </a:r>
          </a:p>
          <a:p>
            <a:pPr algn="ctr" defTabSz="1019175">
              <a:spcBef>
                <a:spcPct val="50000"/>
              </a:spcBef>
            </a:pPr>
            <a:r>
              <a:rPr lang="en-US" sz="3600" dirty="0" smtClean="0">
                <a:solidFill>
                  <a:srgbClr val="993333"/>
                </a:solidFill>
              </a:rPr>
              <a:t>Theresa M. </a:t>
            </a:r>
            <a:r>
              <a:rPr lang="en-US" sz="3600" dirty="0" err="1" smtClean="0">
                <a:solidFill>
                  <a:srgbClr val="993333"/>
                </a:solidFill>
              </a:rPr>
              <a:t>Vitolo</a:t>
            </a:r>
            <a:r>
              <a:rPr lang="en-US" sz="3600" dirty="0" smtClean="0">
                <a:solidFill>
                  <a:srgbClr val="993333"/>
                </a:solidFill>
              </a:rPr>
              <a:t>, Ph.D.</a:t>
            </a:r>
            <a:endParaRPr lang="en-US" sz="3600" dirty="0" smtClean="0">
              <a:solidFill>
                <a:srgbClr val="993333"/>
              </a:solidFill>
            </a:endParaRPr>
          </a:p>
          <a:p>
            <a:pPr algn="ctr" defTabSz="1019175">
              <a:spcBef>
                <a:spcPct val="50000"/>
              </a:spcBef>
            </a:pPr>
            <a:r>
              <a:rPr lang="en-US" sz="3600" dirty="0" smtClean="0">
                <a:solidFill>
                  <a:srgbClr val="993333"/>
                </a:solidFill>
              </a:rPr>
              <a:t>June 4, 2012</a:t>
            </a: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4724400" cy="684212"/>
          </a:xfrm>
        </p:spPr>
        <p:txBody>
          <a:bodyPr/>
          <a:lstStyle/>
          <a:p>
            <a:pPr algn="ctr"/>
            <a:r>
              <a:rPr lang="en-US" b="1" dirty="0" smtClean="0"/>
              <a:t>Four Objectives</a:t>
            </a:r>
            <a:r>
              <a:rPr lang="en-US" dirty="0" smtClean="0"/>
              <a:t>	</a:t>
            </a:r>
            <a:endParaRPr lang="en-US" dirty="0"/>
          </a:p>
        </p:txBody>
      </p:sp>
      <p:graphicFrame>
        <p:nvGraphicFramePr>
          <p:cNvPr id="8" name="Content Placeholder 7"/>
          <p:cNvGraphicFramePr>
            <a:graphicFrameLocks noGrp="1"/>
          </p:cNvGraphicFramePr>
          <p:nvPr>
            <p:ph sz="quarter" idx="1"/>
          </p:nvPr>
        </p:nvGraphicFramePr>
        <p:xfrm>
          <a:off x="-167640" y="1813560"/>
          <a:ext cx="10226040" cy="595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24700" y="1813560"/>
            <a:ext cx="2933700" cy="595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Rectangle 5"/>
          <p:cNvSpPr/>
          <p:nvPr/>
        </p:nvSpPr>
        <p:spPr>
          <a:xfrm>
            <a:off x="4526280" y="1813560"/>
            <a:ext cx="5532120" cy="595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Rectangle 6"/>
          <p:cNvSpPr/>
          <p:nvPr/>
        </p:nvSpPr>
        <p:spPr>
          <a:xfrm>
            <a:off x="2263140" y="1813560"/>
            <a:ext cx="7962900" cy="595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a:t>
            </a:r>
            <a:endParaRPr lang="en-US" dirty="0"/>
          </a:p>
        </p:txBody>
      </p:sp>
      <p:sp>
        <p:nvSpPr>
          <p:cNvPr id="11" name="Slide Number Placeholder 10"/>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10</a:t>
            </a:fld>
            <a:endParaRPr lang="en-US"/>
          </a:p>
        </p:txBody>
      </p:sp>
      <p:pic>
        <p:nvPicPr>
          <p:cNvPr id="9" name="Picture 2" descr="\\Zurn\transform\Logo\TransformLogoSpotColorScreen.png"/>
          <p:cNvPicPr>
            <a:picLocks noChangeAspect="1" noChangeArrowheads="1"/>
          </p:cNvPicPr>
          <p:nvPr/>
        </p:nvPicPr>
        <p:blipFill>
          <a:blip r:embed="rId7"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1+ppt_w/2"/>
                                          </p:val>
                                        </p:tav>
                                      </p:tavLst>
                                    </p:anim>
                                    <p:anim calcmode="lin" valueType="num">
                                      <p:cBhvr additive="base">
                                        <p:cTn id="19" dur="500"/>
                                        <p:tgtEl>
                                          <p:spTgt spid="5"/>
                                        </p:tgtEl>
                                        <p:attrNameLst>
                                          <p:attrName>ppt_y</p:attrName>
                                        </p:attrNameLst>
                                      </p:cBhvr>
                                      <p:tavLst>
                                        <p:tav tm="0">
                                          <p:val>
                                            <p:strVal val="ppt_y"/>
                                          </p:val>
                                        </p:tav>
                                        <p:tav tm="100000">
                                          <p:val>
                                            <p:strVal val="ppt_y"/>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1</a:t>
            </a:r>
            <a:endParaRPr lang="en-US" dirty="0"/>
          </a:p>
        </p:txBody>
      </p:sp>
      <p:sp>
        <p:nvSpPr>
          <p:cNvPr id="5" name="Text Placeholder 4"/>
          <p:cNvSpPr>
            <a:spLocks noGrp="1"/>
          </p:cNvSpPr>
          <p:nvPr>
            <p:ph type="body" idx="1"/>
          </p:nvPr>
        </p:nvSpPr>
        <p:spPr/>
        <p:txBody>
          <a:bodyPr>
            <a:normAutofit/>
          </a:bodyPr>
          <a:lstStyle/>
          <a:p>
            <a:r>
              <a:rPr lang="en-US" sz="4000" dirty="0"/>
              <a:t>Dual Career Services</a:t>
            </a:r>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11</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78403227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5029200" cy="684212"/>
          </a:xfrm>
        </p:spPr>
        <p:txBody>
          <a:bodyPr/>
          <a:lstStyle/>
          <a:p>
            <a:pPr algn="ctr"/>
            <a:r>
              <a:rPr lang="en-US" sz="3600" b="1" dirty="0" smtClean="0"/>
              <a:t>Strategy 1:  </a:t>
            </a:r>
            <a:br>
              <a:rPr lang="en-US" sz="3600" b="1" dirty="0" smtClean="0"/>
            </a:br>
            <a:r>
              <a:rPr lang="en-US" sz="3600" b="1" dirty="0" smtClean="0"/>
              <a:t>Dual Career Services</a:t>
            </a:r>
            <a:endParaRPr lang="en-US" sz="3600" b="1" dirty="0"/>
          </a:p>
        </p:txBody>
      </p:sp>
      <p:sp>
        <p:nvSpPr>
          <p:cNvPr id="3" name="Content Placeholder 2"/>
          <p:cNvSpPr>
            <a:spLocks noGrp="1"/>
          </p:cNvSpPr>
          <p:nvPr>
            <p:ph idx="1"/>
          </p:nvPr>
        </p:nvSpPr>
        <p:spPr>
          <a:xfrm>
            <a:off x="457200" y="1828800"/>
            <a:ext cx="9601200" cy="5410200"/>
          </a:xfrm>
        </p:spPr>
        <p:txBody>
          <a:bodyPr/>
          <a:lstStyle/>
          <a:p>
            <a:pPr>
              <a:buNone/>
            </a:pPr>
            <a:r>
              <a:rPr lang="en-US" sz="3200" u="sng" dirty="0" smtClean="0"/>
              <a:t>Objective 1</a:t>
            </a:r>
            <a:r>
              <a:rPr lang="en-US" sz="3200" dirty="0" smtClean="0"/>
              <a:t>:  Recruitment of STEM female faculty members</a:t>
            </a:r>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1801462718"/>
              </p:ext>
            </p:extLst>
          </p:nvPr>
        </p:nvGraphicFramePr>
        <p:xfrm>
          <a:off x="167640" y="30226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12</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696200" y="807677"/>
            <a:ext cx="1813698" cy="56392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2</a:t>
            </a:r>
            <a:endParaRPr lang="en-US" dirty="0"/>
          </a:p>
        </p:txBody>
      </p:sp>
      <p:sp>
        <p:nvSpPr>
          <p:cNvPr id="5" name="Text Placeholder 4"/>
          <p:cNvSpPr>
            <a:spLocks noGrp="1"/>
          </p:cNvSpPr>
          <p:nvPr>
            <p:ph type="body" idx="1"/>
          </p:nvPr>
        </p:nvSpPr>
        <p:spPr/>
        <p:txBody>
          <a:bodyPr/>
          <a:lstStyle/>
          <a:p>
            <a:r>
              <a:rPr lang="en-US" sz="4000" dirty="0"/>
              <a:t>Research Initiation Award for Early-Career Faculty or for Mid-Career Faculty</a:t>
            </a:r>
          </a:p>
          <a:p>
            <a:endParaRPr lang="en-US" dirty="0"/>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13</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93615721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5638800" cy="684212"/>
          </a:xfrm>
        </p:spPr>
        <p:txBody>
          <a:bodyPr>
            <a:noAutofit/>
          </a:bodyPr>
          <a:lstStyle/>
          <a:p>
            <a:pPr algn="ctr"/>
            <a:r>
              <a:rPr lang="en-US" sz="3200" b="1" dirty="0" smtClean="0"/>
              <a:t>Strategy 2: </a:t>
            </a:r>
            <a:br>
              <a:rPr lang="en-US" sz="3200" b="1" dirty="0" smtClean="0"/>
            </a:br>
            <a:r>
              <a:rPr lang="en-US" sz="3200" b="1" dirty="0" smtClean="0"/>
              <a:t>Research Initiation Award</a:t>
            </a:r>
            <a:endParaRPr lang="en-US" sz="3200" b="1" dirty="0"/>
          </a:p>
        </p:txBody>
      </p:sp>
      <p:sp>
        <p:nvSpPr>
          <p:cNvPr id="3" name="Content Placeholder 2"/>
          <p:cNvSpPr>
            <a:spLocks noGrp="1"/>
          </p:cNvSpPr>
          <p:nvPr>
            <p:ph idx="1"/>
          </p:nvPr>
        </p:nvSpPr>
        <p:spPr>
          <a:xfrm>
            <a:off x="457200" y="1752600"/>
            <a:ext cx="9097963" cy="5334000"/>
          </a:xfrm>
        </p:spPr>
        <p:txBody>
          <a:bodyPr/>
          <a:lstStyle/>
          <a:p>
            <a:pPr>
              <a:buNone/>
            </a:pPr>
            <a:r>
              <a:rPr lang="en-US" sz="3200" u="sng" dirty="0" smtClean="0"/>
              <a:t>Objective  2</a:t>
            </a:r>
            <a:r>
              <a:rPr lang="en-US" sz="3200" dirty="0" smtClean="0"/>
              <a:t>: To increase the number of Gannon female faculty achieving advancement in rank</a:t>
            </a:r>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1803727359"/>
              </p:ext>
            </p:extLst>
          </p:nvPr>
        </p:nvGraphicFramePr>
        <p:xfrm>
          <a:off x="38100" y="2895600"/>
          <a:ext cx="10248900"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14</a:t>
            </a:fld>
            <a:endParaRPr lang="en-US"/>
          </a:p>
        </p:txBody>
      </p:sp>
      <p:pic>
        <p:nvPicPr>
          <p:cNvPr id="6" name="Picture 2" descr="\\Zurn\transform\Logo\TransformLogoSpotColorScreen.png"/>
          <p:cNvPicPr>
            <a:picLocks noChangeAspect="1" noChangeArrowheads="1"/>
          </p:cNvPicPr>
          <p:nvPr/>
        </p:nvPicPr>
        <p:blipFill>
          <a:blip r:embed="rId7"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92191585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3</a:t>
            </a:r>
            <a:endParaRPr lang="en-US" dirty="0"/>
          </a:p>
        </p:txBody>
      </p:sp>
      <p:sp>
        <p:nvSpPr>
          <p:cNvPr id="5" name="Text Placeholder 4"/>
          <p:cNvSpPr>
            <a:spLocks noGrp="1"/>
          </p:cNvSpPr>
          <p:nvPr>
            <p:ph type="body" idx="1"/>
          </p:nvPr>
        </p:nvSpPr>
        <p:spPr/>
        <p:txBody>
          <a:bodyPr>
            <a:normAutofit/>
          </a:bodyPr>
          <a:lstStyle/>
          <a:p>
            <a:r>
              <a:rPr lang="en-US" sz="4000" dirty="0"/>
              <a:t>Leadership </a:t>
            </a:r>
            <a:r>
              <a:rPr lang="en-US" sz="4000" dirty="0" smtClean="0"/>
              <a:t>Development</a:t>
            </a:r>
            <a:endParaRPr lang="en-US" sz="4000" dirty="0"/>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15</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267102010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4953000" cy="989012"/>
          </a:xfrm>
        </p:spPr>
        <p:txBody>
          <a:bodyPr/>
          <a:lstStyle/>
          <a:p>
            <a:pPr algn="ctr"/>
            <a:r>
              <a:rPr lang="en-US" sz="3200" b="1" dirty="0" smtClean="0"/>
              <a:t>Strategy 3:  </a:t>
            </a:r>
            <a:br>
              <a:rPr lang="en-US" sz="3200" b="1" dirty="0" smtClean="0"/>
            </a:br>
            <a:r>
              <a:rPr lang="en-US" sz="3200" b="1" dirty="0" smtClean="0"/>
              <a:t>Leadership Development</a:t>
            </a:r>
            <a:endParaRPr lang="en-US" sz="3200" b="1" dirty="0"/>
          </a:p>
        </p:txBody>
      </p:sp>
      <p:sp>
        <p:nvSpPr>
          <p:cNvPr id="3" name="Content Placeholder 2"/>
          <p:cNvSpPr>
            <a:spLocks noGrp="1"/>
          </p:cNvSpPr>
          <p:nvPr>
            <p:ph idx="1"/>
          </p:nvPr>
        </p:nvSpPr>
        <p:spPr/>
        <p:txBody>
          <a:bodyPr/>
          <a:lstStyle/>
          <a:p>
            <a:pPr>
              <a:buNone/>
            </a:pPr>
            <a:endParaRPr lang="en-US" u="sng" dirty="0" smtClean="0"/>
          </a:p>
          <a:p>
            <a:pPr>
              <a:buNone/>
            </a:pPr>
            <a:r>
              <a:rPr lang="en-US" sz="3200" u="sng" dirty="0" smtClean="0"/>
              <a:t>Objective 3</a:t>
            </a:r>
            <a:r>
              <a:rPr lang="en-US" sz="3200" dirty="0" smtClean="0"/>
              <a:t>:  Prepare female faculty to hold leadership positions</a:t>
            </a:r>
          </a:p>
          <a:p>
            <a:pPr>
              <a:buNone/>
            </a:pPr>
            <a:endParaRPr lang="en-US" sz="3200" dirty="0" smtClean="0"/>
          </a:p>
          <a:p>
            <a:pPr>
              <a:buNone/>
            </a:pPr>
            <a:endParaRPr lang="en-US" sz="3200" dirty="0" smtClean="0"/>
          </a:p>
          <a:p>
            <a:pPr>
              <a:buNone/>
            </a:pPr>
            <a:r>
              <a:rPr lang="en-US" sz="3200" u="sng" dirty="0"/>
              <a:t>Objective </a:t>
            </a:r>
            <a:r>
              <a:rPr lang="en-US" sz="3200" u="sng" dirty="0" smtClean="0"/>
              <a:t>4</a:t>
            </a:r>
            <a:r>
              <a:rPr lang="en-US" sz="3200" dirty="0" smtClean="0"/>
              <a:t>:  Educate deans, department chairs, and faculty  leaders about issues affecting female faculty</a:t>
            </a:r>
            <a:endParaRPr lang="en-US" sz="3200" dirty="0"/>
          </a:p>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16</a:t>
            </a:fld>
            <a:endParaRPr lang="en-US"/>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34629396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4038600" cy="684212"/>
          </a:xfrm>
        </p:spPr>
        <p:txBody>
          <a:bodyPr/>
          <a:lstStyle/>
          <a:p>
            <a:r>
              <a:rPr lang="en-US" sz="3200" b="1" dirty="0" smtClean="0"/>
              <a:t>Strategy 3:  Activity </a:t>
            </a:r>
            <a:r>
              <a:rPr lang="en-US" sz="3200" b="1" dirty="0"/>
              <a:t>1</a:t>
            </a: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2159750793"/>
              </p:ext>
            </p:extLst>
          </p:nvPr>
        </p:nvGraphicFramePr>
        <p:xfrm>
          <a:off x="167640" y="1468120"/>
          <a:ext cx="9890760" cy="578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17</a:t>
            </a:fld>
            <a:endParaRPr lang="en-US"/>
          </a:p>
        </p:txBody>
      </p:sp>
      <p:pic>
        <p:nvPicPr>
          <p:cNvPr id="6" name="Picture 2" descr="\\Zurn\transform\Logo\TransformLogoSpotColorScreen.png"/>
          <p:cNvPicPr>
            <a:picLocks noChangeAspect="1" noChangeArrowheads="1"/>
          </p:cNvPicPr>
          <p:nvPr/>
        </p:nvPicPr>
        <p:blipFill>
          <a:blip r:embed="rId7"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929122463"/>
      </p:ext>
    </p:extLst>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4495800" cy="684212"/>
          </a:xfrm>
        </p:spPr>
        <p:txBody>
          <a:bodyPr/>
          <a:lstStyle/>
          <a:p>
            <a:r>
              <a:rPr lang="en-US" sz="3200" b="1" dirty="0" smtClean="0"/>
              <a:t>Strategy 3:  Activity 2</a:t>
            </a:r>
            <a:endParaRPr lang="en-US" sz="3200" b="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3482525414"/>
              </p:ext>
            </p:extLst>
          </p:nvPr>
        </p:nvGraphicFramePr>
        <p:xfrm>
          <a:off x="0" y="1490980"/>
          <a:ext cx="9890760" cy="631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18</a:t>
            </a:fld>
            <a:endParaRPr lang="en-US"/>
          </a:p>
        </p:txBody>
      </p:sp>
      <p:sp>
        <p:nvSpPr>
          <p:cNvPr id="6" name="Right Arrow 5"/>
          <p:cNvSpPr/>
          <p:nvPr/>
        </p:nvSpPr>
        <p:spPr>
          <a:xfrm>
            <a:off x="6400800" y="6913880"/>
            <a:ext cx="502920" cy="1727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pic>
        <p:nvPicPr>
          <p:cNvPr id="8" name="Picture 2" descr="\\Zurn\transform\Logo\TransformLogoSpotColorScreen.png"/>
          <p:cNvPicPr>
            <a:picLocks noChangeAspect="1" noChangeArrowheads="1"/>
          </p:cNvPicPr>
          <p:nvPr/>
        </p:nvPicPr>
        <p:blipFill>
          <a:blip r:embed="rId7"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558368179"/>
      </p:ext>
    </p:extLst>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4800600" cy="684212"/>
          </a:xfrm>
        </p:spPr>
        <p:txBody>
          <a:bodyPr/>
          <a:lstStyle/>
          <a:p>
            <a:r>
              <a:rPr lang="en-US" sz="3600" b="1" dirty="0" smtClean="0"/>
              <a:t>Strategy 3:  Activity 3</a:t>
            </a:r>
            <a:endParaRPr lang="en-US" sz="3600" b="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31958940"/>
              </p:ext>
            </p:extLst>
          </p:nvPr>
        </p:nvGraphicFramePr>
        <p:xfrm>
          <a:off x="167640" y="1468120"/>
          <a:ext cx="9890760" cy="578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6400800" y="6019800"/>
            <a:ext cx="502920" cy="1727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19</a:t>
            </a:fld>
            <a:endParaRPr lang="en-US"/>
          </a:p>
        </p:txBody>
      </p:sp>
      <p:pic>
        <p:nvPicPr>
          <p:cNvPr id="7" name="Picture 2" descr="\\Zurn\transform\Logo\TransformLogoSpotColorScreen.png"/>
          <p:cNvPicPr>
            <a:picLocks noChangeAspect="1" noChangeArrowheads="1"/>
          </p:cNvPicPr>
          <p:nvPr/>
        </p:nvPicPr>
        <p:blipFill>
          <a:blip r:embed="rId7"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4160148256"/>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1AFC80E-FE2C-4C9B-9320-366D3C4E2267}" type="slidenum">
              <a:rPr lang="en-US"/>
              <a:pPr/>
              <a:t>2</a:t>
            </a:fld>
            <a:endParaRPr lang="en-US"/>
          </a:p>
        </p:txBody>
      </p:sp>
      <p:sp>
        <p:nvSpPr>
          <p:cNvPr id="901122" name="Rectangle 2"/>
          <p:cNvSpPr>
            <a:spLocks noGrp="1" noChangeArrowheads="1"/>
          </p:cNvSpPr>
          <p:nvPr>
            <p:ph type="title"/>
          </p:nvPr>
        </p:nvSpPr>
        <p:spPr>
          <a:xfrm>
            <a:off x="2590800" y="763588"/>
            <a:ext cx="3810000" cy="684212"/>
          </a:xfrm>
        </p:spPr>
        <p:txBody>
          <a:bodyPr/>
          <a:lstStyle/>
          <a:p>
            <a:pPr algn="ctr"/>
            <a:r>
              <a:rPr lang="en-US" sz="5400" dirty="0" smtClean="0"/>
              <a:t>Outline</a:t>
            </a:r>
            <a:endParaRPr lang="en-US" sz="5400" dirty="0"/>
          </a:p>
        </p:txBody>
      </p:sp>
      <p:sp>
        <p:nvSpPr>
          <p:cNvPr id="901123" name="Rectangle 3"/>
          <p:cNvSpPr>
            <a:spLocks noGrp="1" noChangeArrowheads="1"/>
          </p:cNvSpPr>
          <p:nvPr>
            <p:ph type="body" idx="1"/>
          </p:nvPr>
        </p:nvSpPr>
        <p:spPr>
          <a:solidFill>
            <a:srgbClr val="E9DF17"/>
          </a:solidFill>
        </p:spPr>
        <p:txBody>
          <a:bodyPr/>
          <a:lstStyle/>
          <a:p>
            <a:r>
              <a:rPr lang="en-US" dirty="0" smtClean="0"/>
              <a:t>Women in STEM disciplines</a:t>
            </a:r>
            <a:endParaRPr lang="en-US" dirty="0"/>
          </a:p>
          <a:p>
            <a:pPr lvl="1"/>
            <a:r>
              <a:rPr lang="en-US" dirty="0" smtClean="0"/>
              <a:t>Female STEM Faculty at Gannon</a:t>
            </a:r>
          </a:p>
          <a:p>
            <a:r>
              <a:rPr lang="en-US" dirty="0" smtClean="0"/>
              <a:t>TRANSFORM Goals and Objectives</a:t>
            </a:r>
          </a:p>
          <a:p>
            <a:pPr lvl="1"/>
            <a:r>
              <a:rPr lang="en-US" dirty="0" smtClean="0"/>
              <a:t>Strategies</a:t>
            </a:r>
          </a:p>
          <a:p>
            <a:pPr lvl="2"/>
            <a:r>
              <a:rPr lang="en-US" sz="2400" dirty="0" smtClean="0"/>
              <a:t>Dual Career Services</a:t>
            </a:r>
          </a:p>
          <a:p>
            <a:pPr lvl="2"/>
            <a:r>
              <a:rPr lang="en-US" sz="2400" dirty="0" smtClean="0"/>
              <a:t>Research Initiation Award for Early-Career Faculty or for Mid-Career Faculty</a:t>
            </a:r>
          </a:p>
          <a:p>
            <a:pPr lvl="2"/>
            <a:r>
              <a:rPr lang="en-US" sz="2400" dirty="0" smtClean="0"/>
              <a:t>Leadership Development </a:t>
            </a:r>
            <a:endParaRPr lang="en-US" sz="2400" dirty="0"/>
          </a:p>
        </p:txBody>
      </p:sp>
      <p:pic>
        <p:nvPicPr>
          <p:cNvPr id="1026" name="Picture 2" descr="\\Zurn\transform\Logo\TransformLogoSpotColorScreen.png"/>
          <p:cNvPicPr>
            <a:picLocks noChangeAspect="1" noChangeArrowheads="1"/>
          </p:cNvPicPr>
          <p:nvPr/>
        </p:nvPicPr>
        <p:blipFill>
          <a:blip r:embed="rId3"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763588"/>
            <a:ext cx="4953000" cy="684212"/>
          </a:xfrm>
        </p:spPr>
        <p:txBody>
          <a:bodyPr>
            <a:normAutofit fontScale="90000"/>
          </a:bodyPr>
          <a:lstStyle/>
          <a:p>
            <a:pPr algn="ctr"/>
            <a:r>
              <a:rPr lang="en-US" sz="3100" b="1" dirty="0" smtClean="0"/>
              <a:t>Budget: Five-Year Allocation</a:t>
            </a:r>
            <a:endParaRPr lang="en-US" sz="31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02142797"/>
              </p:ext>
            </p:extLst>
          </p:nvPr>
        </p:nvGraphicFramePr>
        <p:xfrm>
          <a:off x="304800" y="1828800"/>
          <a:ext cx="8991600" cy="5715126"/>
        </p:xfrm>
        <a:graphic>
          <a:graphicData uri="http://schemas.openxmlformats.org/drawingml/2006/table">
            <a:tbl>
              <a:tblPr firstRow="1" bandRow="1">
                <a:tableStyleId>{00A15C55-8517-42AA-B614-E9B94910E393}</a:tableStyleId>
              </a:tblPr>
              <a:tblGrid>
                <a:gridCol w="5563205"/>
                <a:gridCol w="3428395"/>
              </a:tblGrid>
              <a:tr h="803698">
                <a:tc>
                  <a:txBody>
                    <a:bodyPr/>
                    <a:lstStyle/>
                    <a:p>
                      <a:r>
                        <a:rPr lang="en-US" sz="2800" dirty="0" smtClean="0"/>
                        <a:t>Budget Categories</a:t>
                      </a:r>
                      <a:endParaRPr lang="en-US" sz="2800" dirty="0">
                        <a:latin typeface="Calibri" pitchFamily="34" charset="0"/>
                      </a:endParaRPr>
                    </a:p>
                  </a:txBody>
                  <a:tcPr marL="100584" marR="100584" marT="51816" marB="51816" anchor="ctr"/>
                </a:tc>
                <a:tc>
                  <a:txBody>
                    <a:bodyPr/>
                    <a:lstStyle/>
                    <a:p>
                      <a:pPr algn="ctr"/>
                      <a:r>
                        <a:rPr lang="en-US" sz="2800" dirty="0" smtClean="0"/>
                        <a:t>Total Direct and Indirect Costs ($)</a:t>
                      </a:r>
                      <a:endParaRPr lang="en-US" sz="2800" dirty="0">
                        <a:latin typeface="Calibri" pitchFamily="34" charset="0"/>
                      </a:endParaRPr>
                    </a:p>
                  </a:txBody>
                  <a:tcPr marL="100584" marR="100584" marT="51816" marB="51816"/>
                </a:tc>
              </a:tr>
              <a:tr h="803698">
                <a:tc>
                  <a:txBody>
                    <a:bodyPr/>
                    <a:lstStyle/>
                    <a:p>
                      <a:r>
                        <a:rPr lang="en-US" sz="2800" dirty="0" smtClean="0"/>
                        <a:t>Strategy</a:t>
                      </a:r>
                      <a:r>
                        <a:rPr lang="en-US" sz="2800" baseline="0" dirty="0" smtClean="0"/>
                        <a:t> 1:  Dual Career Services</a:t>
                      </a:r>
                      <a:endParaRPr lang="en-US" sz="2800" baseline="0" dirty="0" smtClean="0">
                        <a:latin typeface="Calibri" pitchFamily="34" charset="0"/>
                      </a:endParaRPr>
                    </a:p>
                  </a:txBody>
                  <a:tcPr marL="100584" marR="100584" marT="51816" marB="51816" anchor="ctr"/>
                </a:tc>
                <a:tc>
                  <a:txBody>
                    <a:bodyPr/>
                    <a:lstStyle/>
                    <a:p>
                      <a:pPr algn="ctr"/>
                      <a:r>
                        <a:rPr lang="en-US" sz="2800" dirty="0" smtClean="0"/>
                        <a:t>67,586</a:t>
                      </a:r>
                      <a:endParaRPr lang="en-US" sz="2800" dirty="0">
                        <a:latin typeface="Calibri" pitchFamily="34" charset="0"/>
                      </a:endParaRPr>
                    </a:p>
                  </a:txBody>
                  <a:tcPr marL="100584" marR="100584" marT="51816" marB="51816" anchor="ctr"/>
                </a:tc>
              </a:tr>
              <a:tr h="803698">
                <a:tc>
                  <a:txBody>
                    <a:bodyPr/>
                    <a:lstStyle/>
                    <a:p>
                      <a:r>
                        <a:rPr lang="en-US" sz="2800" dirty="0" smtClean="0"/>
                        <a:t>Strategy</a:t>
                      </a:r>
                      <a:r>
                        <a:rPr lang="en-US" sz="2800" baseline="0" dirty="0" smtClean="0"/>
                        <a:t> 2: Research Initiation Award</a:t>
                      </a:r>
                      <a:endParaRPr lang="en-US" sz="2800" dirty="0">
                        <a:latin typeface="Calibri" pitchFamily="34" charset="0"/>
                      </a:endParaRPr>
                    </a:p>
                  </a:txBody>
                  <a:tcPr marL="100584" marR="100584" marT="51816" marB="51816" anchor="ctr"/>
                </a:tc>
                <a:tc>
                  <a:txBody>
                    <a:bodyPr/>
                    <a:lstStyle/>
                    <a:p>
                      <a:pPr algn="ctr"/>
                      <a:r>
                        <a:rPr lang="en-US" sz="2800" dirty="0" smtClean="0"/>
                        <a:t>187,375</a:t>
                      </a:r>
                      <a:endParaRPr lang="en-US" sz="2800" dirty="0">
                        <a:latin typeface="Calibri" pitchFamily="34" charset="0"/>
                      </a:endParaRPr>
                    </a:p>
                  </a:txBody>
                  <a:tcPr marL="100584" marR="100584" marT="51816" marB="51816" anchor="ctr"/>
                </a:tc>
              </a:tr>
              <a:tr h="803698">
                <a:tc>
                  <a:txBody>
                    <a:bodyPr/>
                    <a:lstStyle/>
                    <a:p>
                      <a:r>
                        <a:rPr lang="en-US" sz="2800" dirty="0" smtClean="0"/>
                        <a:t>Strategy 3: Leadership Developments</a:t>
                      </a:r>
                      <a:endParaRPr lang="en-US" sz="2800" dirty="0">
                        <a:latin typeface="Calibri" pitchFamily="34" charset="0"/>
                      </a:endParaRPr>
                    </a:p>
                  </a:txBody>
                  <a:tcPr marL="100584" marR="100584" marT="51816" marB="51816" anchor="ctr"/>
                </a:tc>
                <a:tc>
                  <a:txBody>
                    <a:bodyPr/>
                    <a:lstStyle/>
                    <a:p>
                      <a:pPr algn="ctr"/>
                      <a:r>
                        <a:rPr lang="en-US" sz="2800" dirty="0" smtClean="0"/>
                        <a:t>29,975</a:t>
                      </a:r>
                      <a:endParaRPr lang="en-US" sz="2800" dirty="0">
                        <a:latin typeface="Calibri" pitchFamily="34" charset="0"/>
                      </a:endParaRPr>
                    </a:p>
                  </a:txBody>
                  <a:tcPr marL="100584" marR="100584" marT="51816" marB="51816" anchor="ctr"/>
                </a:tc>
              </a:tr>
              <a:tr h="211286">
                <a:tc>
                  <a:txBody>
                    <a:bodyPr/>
                    <a:lstStyle/>
                    <a:p>
                      <a:endParaRPr lang="en-US" sz="800" dirty="0">
                        <a:latin typeface="Calibri" pitchFamily="34" charset="0"/>
                      </a:endParaRPr>
                    </a:p>
                  </a:txBody>
                  <a:tcPr marL="100584" marR="100584" marT="51816" marB="51816" anchor="ctr"/>
                </a:tc>
                <a:tc>
                  <a:txBody>
                    <a:bodyPr/>
                    <a:lstStyle/>
                    <a:p>
                      <a:pPr algn="ctr"/>
                      <a:endParaRPr lang="en-US" sz="800" dirty="0">
                        <a:latin typeface="Calibri" pitchFamily="34" charset="0"/>
                      </a:endParaRPr>
                    </a:p>
                  </a:txBody>
                  <a:tcPr marL="100584" marR="100584" marT="51816" marB="51816" anchor="ctr"/>
                </a:tc>
              </a:tr>
              <a:tr h="453602">
                <a:tc>
                  <a:txBody>
                    <a:bodyPr/>
                    <a:lstStyle/>
                    <a:p>
                      <a:r>
                        <a:rPr lang="en-US" sz="2800" dirty="0" smtClean="0"/>
                        <a:t>Personnel </a:t>
                      </a:r>
                      <a:endParaRPr lang="en-US" sz="2800" dirty="0">
                        <a:latin typeface="Calibri" pitchFamily="34" charset="0"/>
                      </a:endParaRPr>
                    </a:p>
                  </a:txBody>
                  <a:tcPr marL="100584" marR="100584" marT="51816" marB="51816" anchor="ctr"/>
                </a:tc>
                <a:tc>
                  <a:txBody>
                    <a:bodyPr/>
                    <a:lstStyle/>
                    <a:p>
                      <a:pPr algn="ctr"/>
                      <a:r>
                        <a:rPr lang="en-US" sz="2800" dirty="0" smtClean="0"/>
                        <a:t>64,983</a:t>
                      </a:r>
                      <a:endParaRPr lang="en-US" sz="2800" dirty="0">
                        <a:latin typeface="Calibri" pitchFamily="34" charset="0"/>
                      </a:endParaRPr>
                    </a:p>
                  </a:txBody>
                  <a:tcPr marL="100584" marR="100584" marT="51816" marB="51816" anchor="ctr"/>
                </a:tc>
              </a:tr>
              <a:tr h="453602">
                <a:tc>
                  <a:txBody>
                    <a:bodyPr/>
                    <a:lstStyle/>
                    <a:p>
                      <a:r>
                        <a:rPr lang="en-US" sz="2800" dirty="0" smtClean="0"/>
                        <a:t>Travel to NSF PI Conference</a:t>
                      </a:r>
                      <a:endParaRPr lang="en-US" sz="2800" dirty="0">
                        <a:latin typeface="Calibri" pitchFamily="34" charset="0"/>
                      </a:endParaRPr>
                    </a:p>
                  </a:txBody>
                  <a:tcPr marL="100584" marR="100584" marT="51816" marB="51816" anchor="ctr"/>
                </a:tc>
                <a:tc>
                  <a:txBody>
                    <a:bodyPr/>
                    <a:lstStyle/>
                    <a:p>
                      <a:pPr algn="ctr"/>
                      <a:r>
                        <a:rPr lang="en-US" sz="2800" dirty="0" smtClean="0"/>
                        <a:t>18,000</a:t>
                      </a:r>
                      <a:endParaRPr lang="en-US" sz="2800" dirty="0">
                        <a:latin typeface="Calibri" pitchFamily="34" charset="0"/>
                      </a:endParaRPr>
                    </a:p>
                  </a:txBody>
                  <a:tcPr marL="100584" marR="100584" marT="51816" marB="51816" anchor="ctr"/>
                </a:tc>
              </a:tr>
              <a:tr h="453602">
                <a:tc>
                  <a:txBody>
                    <a:bodyPr/>
                    <a:lstStyle/>
                    <a:p>
                      <a:r>
                        <a:rPr lang="en-US" sz="2800" dirty="0" smtClean="0"/>
                        <a:t>External Evaluator</a:t>
                      </a:r>
                      <a:endParaRPr lang="en-US" sz="2800" dirty="0">
                        <a:latin typeface="Calibri" pitchFamily="34" charset="0"/>
                      </a:endParaRPr>
                    </a:p>
                  </a:txBody>
                  <a:tcPr marL="100584" marR="100584" marT="51816" marB="51816" anchor="ctr"/>
                </a:tc>
                <a:tc>
                  <a:txBody>
                    <a:bodyPr/>
                    <a:lstStyle/>
                    <a:p>
                      <a:pPr algn="ctr"/>
                      <a:r>
                        <a:rPr lang="en-US" sz="2800" dirty="0" smtClean="0"/>
                        <a:t>18,000</a:t>
                      </a:r>
                      <a:endParaRPr lang="en-US" sz="2800" dirty="0">
                        <a:latin typeface="Calibri" pitchFamily="34" charset="0"/>
                      </a:endParaRPr>
                    </a:p>
                  </a:txBody>
                  <a:tcPr marL="100584" marR="100584" marT="51816" marB="51816" anchor="ctr"/>
                </a:tc>
              </a:tr>
              <a:tr h="453602">
                <a:tc>
                  <a:txBody>
                    <a:bodyPr/>
                    <a:lstStyle/>
                    <a:p>
                      <a:pPr algn="r"/>
                      <a:r>
                        <a:rPr lang="en-US" sz="2800" b="1" dirty="0" smtClean="0"/>
                        <a:t>TOTAL</a:t>
                      </a:r>
                      <a:r>
                        <a:rPr lang="en-US" sz="2800" b="1" baseline="0" dirty="0" smtClean="0"/>
                        <a:t> FEDERAL AWARD</a:t>
                      </a:r>
                      <a:endParaRPr lang="en-US" sz="2800" b="1" dirty="0">
                        <a:latin typeface="Calibri" pitchFamily="34" charset="0"/>
                      </a:endParaRPr>
                    </a:p>
                  </a:txBody>
                  <a:tcPr marL="100584" marR="100584" marT="51816" marB="51816" anchor="ctr"/>
                </a:tc>
                <a:tc>
                  <a:txBody>
                    <a:bodyPr/>
                    <a:lstStyle/>
                    <a:p>
                      <a:pPr algn="ctr"/>
                      <a:r>
                        <a:rPr lang="en-US" sz="2800" dirty="0" smtClean="0"/>
                        <a:t> $ 385,919</a:t>
                      </a:r>
                      <a:endParaRPr lang="en-US" sz="2800" b="1" dirty="0">
                        <a:latin typeface="Calibri" pitchFamily="34" charset="0"/>
                      </a:endParaRPr>
                    </a:p>
                  </a:txBody>
                  <a:tcPr marL="100584" marR="100584" marT="51816" marB="51816" anchor="ctr"/>
                </a:tc>
              </a:tr>
            </a:tbl>
          </a:graphicData>
        </a:graphic>
      </p:graphicFrame>
      <p:sp>
        <p:nvSpPr>
          <p:cNvPr id="2" name="Slide Number Placeholder 1"/>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20</a:t>
            </a:fld>
            <a:endParaRPr lang="en-US"/>
          </a:p>
        </p:txBody>
      </p:sp>
      <p:pic>
        <p:nvPicPr>
          <p:cNvPr id="6" name="Picture 2" descr="\\Zurn\transform\Logo\TransformLogoSpotColorScreen.png"/>
          <p:cNvPicPr>
            <a:picLocks noChangeAspect="1" noChangeArrowheads="1"/>
          </p:cNvPicPr>
          <p:nvPr/>
        </p:nvPicPr>
        <p:blipFill>
          <a:blip r:embed="rId3"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IN-DEPTH</a:t>
            </a:r>
            <a:br>
              <a:rPr lang="en-US" dirty="0" smtClean="0"/>
            </a:br>
            <a:endParaRPr lang="en-US" dirty="0"/>
          </a:p>
        </p:txBody>
      </p:sp>
      <p:sp>
        <p:nvSpPr>
          <p:cNvPr id="5" name="Text Placeholder 4"/>
          <p:cNvSpPr>
            <a:spLocks noGrp="1"/>
          </p:cNvSpPr>
          <p:nvPr>
            <p:ph type="body" idx="1"/>
          </p:nvPr>
        </p:nvSpPr>
        <p:spPr/>
        <p:txBody>
          <a:bodyPr>
            <a:normAutofit/>
          </a:bodyPr>
          <a:lstStyle/>
          <a:p>
            <a:r>
              <a:rPr lang="en-US" sz="4000" dirty="0"/>
              <a:t>Dual Career Services</a:t>
            </a:r>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21</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20000" y="838200"/>
            <a:ext cx="1813698" cy="563923"/>
          </a:xfrm>
          <a:prstGeom prst="rect">
            <a:avLst/>
          </a:prstGeom>
          <a:noFill/>
        </p:spPr>
      </p:pic>
    </p:spTree>
    <p:extLst>
      <p:ext uri="{BB962C8B-B14F-4D97-AF65-F5344CB8AC3E}">
        <p14:creationId xmlns:p14="http://schemas.microsoft.com/office/powerpoint/2010/main" xmlns="" val="218750449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4191000" cy="684212"/>
          </a:xfrm>
        </p:spPr>
        <p:txBody>
          <a:bodyPr/>
          <a:lstStyle/>
          <a:p>
            <a:pPr algn="ctr"/>
            <a:r>
              <a:rPr lang="en-US" sz="3600" b="1" dirty="0" smtClean="0"/>
              <a:t>Strategy 1:  </a:t>
            </a:r>
            <a:r>
              <a:rPr lang="en-US" sz="3600" dirty="0" smtClean="0"/>
              <a:t/>
            </a:r>
            <a:br>
              <a:rPr lang="en-US" sz="3600" dirty="0" smtClean="0"/>
            </a:br>
            <a:r>
              <a:rPr lang="en-US" sz="3600" dirty="0" smtClean="0"/>
              <a:t>Dual Career Services</a:t>
            </a:r>
            <a:endParaRPr lang="en-US" sz="3600" dirty="0"/>
          </a:p>
        </p:txBody>
      </p:sp>
      <p:sp>
        <p:nvSpPr>
          <p:cNvPr id="3" name="Content Placeholder 2"/>
          <p:cNvSpPr>
            <a:spLocks noGrp="1"/>
          </p:cNvSpPr>
          <p:nvPr>
            <p:ph idx="1"/>
          </p:nvPr>
        </p:nvSpPr>
        <p:spPr>
          <a:xfrm>
            <a:off x="457200" y="1828800"/>
            <a:ext cx="9601200" cy="5410200"/>
          </a:xfrm>
        </p:spPr>
        <p:txBody>
          <a:bodyPr/>
          <a:lstStyle/>
          <a:p>
            <a:pPr>
              <a:buNone/>
            </a:pPr>
            <a:r>
              <a:rPr lang="en-US" sz="3200" u="sng" dirty="0" smtClean="0"/>
              <a:t>Objective 1</a:t>
            </a:r>
            <a:r>
              <a:rPr lang="en-US" sz="3200" dirty="0" smtClean="0"/>
              <a:t>:  Recruitment of STEM female faculty members</a:t>
            </a:r>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3927807188"/>
              </p:ext>
            </p:extLst>
          </p:nvPr>
        </p:nvGraphicFramePr>
        <p:xfrm>
          <a:off x="167640" y="30226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22</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245713950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762000"/>
            <a:ext cx="6019800" cy="684212"/>
          </a:xfrm>
        </p:spPr>
        <p:txBody>
          <a:bodyPr/>
          <a:lstStyle/>
          <a:p>
            <a:pPr algn="ctr"/>
            <a:r>
              <a:rPr lang="en-US" sz="2800" b="1" dirty="0" smtClean="0"/>
              <a:t>Strategy 1:  Dual Career Services</a:t>
            </a:r>
            <a:br>
              <a:rPr lang="en-US" sz="2800" b="1" dirty="0" smtClean="0"/>
            </a:br>
            <a:r>
              <a:rPr lang="en-US" sz="2800" i="1" dirty="0" smtClean="0"/>
              <a:t>Data Collection Plan</a:t>
            </a:r>
            <a:endParaRPr lang="en-US" sz="2800" i="1" dirty="0"/>
          </a:p>
        </p:txBody>
      </p:sp>
      <p:sp>
        <p:nvSpPr>
          <p:cNvPr id="3" name="Content Placeholder 2"/>
          <p:cNvSpPr>
            <a:spLocks noGrp="1"/>
          </p:cNvSpPr>
          <p:nvPr>
            <p:ph idx="1"/>
          </p:nvPr>
        </p:nvSpPr>
        <p:spPr>
          <a:xfrm>
            <a:off x="457200" y="1828800"/>
            <a:ext cx="9601200" cy="5410200"/>
          </a:xfrm>
        </p:spPr>
        <p:txBody>
          <a:bodyPr/>
          <a:lstStyle/>
          <a:p>
            <a:pPr lvl="0"/>
            <a:r>
              <a:rPr lang="en-US" sz="3200" i="1" dirty="0"/>
              <a:t>Activity </a:t>
            </a:r>
            <a:r>
              <a:rPr lang="en-US" sz="3200" i="1" dirty="0" smtClean="0"/>
              <a:t>1:Create </a:t>
            </a:r>
            <a:r>
              <a:rPr lang="en-US" sz="3200" i="1" dirty="0"/>
              <a:t>Dual Career Services Office</a:t>
            </a:r>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2571233869"/>
              </p:ext>
            </p:extLst>
          </p:nvPr>
        </p:nvGraphicFramePr>
        <p:xfrm>
          <a:off x="152400" y="25908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23</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863702" y="807677"/>
            <a:ext cx="1813698" cy="563923"/>
          </a:xfrm>
          <a:prstGeom prst="rect">
            <a:avLst/>
          </a:prstGeom>
          <a:noFill/>
        </p:spPr>
      </p:pic>
    </p:spTree>
    <p:extLst>
      <p:ext uri="{BB962C8B-B14F-4D97-AF65-F5344CB8AC3E}">
        <p14:creationId xmlns:p14="http://schemas.microsoft.com/office/powerpoint/2010/main" xmlns="" val="400301339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0"/>
            <a:ext cx="4876800" cy="684212"/>
          </a:xfrm>
        </p:spPr>
        <p:txBody>
          <a:bodyPr/>
          <a:lstStyle/>
          <a:p>
            <a:pPr algn="ctr"/>
            <a:r>
              <a:rPr lang="en-US" sz="3600" b="1" dirty="0" smtClean="0"/>
              <a:t>Strategy 1:  </a:t>
            </a:r>
            <a:r>
              <a:rPr lang="en-US" sz="3600" dirty="0" smtClean="0"/>
              <a:t/>
            </a:r>
            <a:br>
              <a:rPr lang="en-US" sz="3600" dirty="0" smtClean="0"/>
            </a:br>
            <a:r>
              <a:rPr lang="en-US" sz="3600" dirty="0" smtClean="0"/>
              <a:t>Dual Career Services</a:t>
            </a:r>
            <a:endParaRPr lang="en-US" sz="3600" dirty="0"/>
          </a:p>
        </p:txBody>
      </p:sp>
      <p:sp>
        <p:nvSpPr>
          <p:cNvPr id="3" name="Content Placeholder 2"/>
          <p:cNvSpPr>
            <a:spLocks noGrp="1"/>
          </p:cNvSpPr>
          <p:nvPr>
            <p:ph idx="1"/>
          </p:nvPr>
        </p:nvSpPr>
        <p:spPr>
          <a:xfrm>
            <a:off x="457200" y="1828800"/>
            <a:ext cx="9601200" cy="5410200"/>
          </a:xfrm>
        </p:spPr>
        <p:txBody>
          <a:bodyPr/>
          <a:lstStyle/>
          <a:p>
            <a:pPr>
              <a:buNone/>
            </a:pPr>
            <a:r>
              <a:rPr lang="en-US" sz="3200" u="sng" dirty="0" smtClean="0"/>
              <a:t>Objective 1</a:t>
            </a:r>
            <a:r>
              <a:rPr lang="en-US" sz="3200" dirty="0" smtClean="0"/>
              <a:t>:  Recruitment of STEM female faculty members</a:t>
            </a:r>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676569555"/>
              </p:ext>
            </p:extLst>
          </p:nvPr>
        </p:nvGraphicFramePr>
        <p:xfrm>
          <a:off x="167640" y="30226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24</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46730152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5410200" cy="684212"/>
          </a:xfrm>
        </p:spPr>
        <p:txBody>
          <a:bodyPr/>
          <a:lstStyle/>
          <a:p>
            <a:pPr algn="ctr"/>
            <a:r>
              <a:rPr lang="en-US" sz="2800" b="1" dirty="0" smtClean="0"/>
              <a:t>Strategy 1:  Dual Career Services</a:t>
            </a:r>
            <a:br>
              <a:rPr lang="en-US" sz="2800" b="1" dirty="0" smtClean="0"/>
            </a:br>
            <a:r>
              <a:rPr lang="en-US" sz="2800" i="1" dirty="0" smtClean="0"/>
              <a:t>Data Collection Plan</a:t>
            </a:r>
            <a:endParaRPr lang="en-US" sz="2800" i="1" dirty="0"/>
          </a:p>
        </p:txBody>
      </p:sp>
      <p:sp>
        <p:nvSpPr>
          <p:cNvPr id="3" name="Content Placeholder 2"/>
          <p:cNvSpPr>
            <a:spLocks noGrp="1"/>
          </p:cNvSpPr>
          <p:nvPr>
            <p:ph idx="1"/>
          </p:nvPr>
        </p:nvSpPr>
        <p:spPr>
          <a:xfrm>
            <a:off x="457200" y="1828800"/>
            <a:ext cx="9601200" cy="5410200"/>
          </a:xfrm>
        </p:spPr>
        <p:txBody>
          <a:bodyPr/>
          <a:lstStyle/>
          <a:p>
            <a:pPr lvl="0"/>
            <a:r>
              <a:rPr lang="en-US" sz="3200" i="1" dirty="0"/>
              <a:t>Activity 2: </a:t>
            </a:r>
            <a:r>
              <a:rPr lang="en-US" sz="3200" i="1" dirty="0" smtClean="0"/>
              <a:t>Create </a:t>
            </a:r>
            <a:r>
              <a:rPr lang="en-US" sz="3200" i="1" dirty="0"/>
              <a:t>and manage  DCCNP </a:t>
            </a:r>
            <a:r>
              <a:rPr lang="en-US" sz="3200" b="1" i="1" u="sng" dirty="0">
                <a:solidFill>
                  <a:srgbClr val="993333"/>
                </a:solidFill>
              </a:rPr>
              <a:t>website</a:t>
            </a:r>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229602877"/>
              </p:ext>
            </p:extLst>
          </p:nvPr>
        </p:nvGraphicFramePr>
        <p:xfrm>
          <a:off x="152400" y="25146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25</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48822118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762000"/>
            <a:ext cx="5410200" cy="684212"/>
          </a:xfrm>
        </p:spPr>
        <p:txBody>
          <a:bodyPr/>
          <a:lstStyle/>
          <a:p>
            <a:pPr algn="ctr"/>
            <a:r>
              <a:rPr lang="en-US" sz="2800" b="1" dirty="0"/>
              <a:t>Strategy 1:  Dual Career Services</a:t>
            </a:r>
            <a:br>
              <a:rPr lang="en-US" sz="2800" b="1" dirty="0"/>
            </a:br>
            <a:r>
              <a:rPr lang="en-US" sz="2800" i="1" dirty="0" smtClean="0"/>
              <a:t>Data Elements, Activity 2</a:t>
            </a:r>
            <a:endParaRPr lang="en-US" sz="2800" dirty="0"/>
          </a:p>
        </p:txBody>
      </p:sp>
      <p:sp>
        <p:nvSpPr>
          <p:cNvPr id="4" name="Slide Number Placeholder 3"/>
          <p:cNvSpPr>
            <a:spLocks noGrp="1"/>
          </p:cNvSpPr>
          <p:nvPr>
            <p:ph type="sldNum" sz="quarter" idx="10"/>
          </p:nvPr>
        </p:nvSpPr>
        <p:spPr/>
        <p:txBody>
          <a:bodyPr/>
          <a:lstStyle/>
          <a:p>
            <a:fld id="{E69CC633-91A9-4F73-BD88-166F2962DFBA}" type="slidenum">
              <a:rPr lang="en-US" smtClean="0"/>
              <a:pPr/>
              <a:t>26</a:t>
            </a:fld>
            <a:endParaRPr lang="en-US"/>
          </a:p>
        </p:txBody>
      </p:sp>
      <p:sp>
        <p:nvSpPr>
          <p:cNvPr id="8" name="Rounded Rectangle 7"/>
          <p:cNvSpPr/>
          <p:nvPr/>
        </p:nvSpPr>
        <p:spPr bwMode="auto">
          <a:xfrm>
            <a:off x="533400" y="1752600"/>
            <a:ext cx="4343400" cy="5410200"/>
          </a:xfrm>
          <a:prstGeom prst="roundRect">
            <a:avLst/>
          </a:prstGeom>
          <a:solidFill>
            <a:srgbClr val="EED3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lvl="0" indent="-457200">
              <a:buFont typeface="Wingdings" pitchFamily="2" charset="2"/>
              <a:buChar char="ü"/>
            </a:pPr>
            <a:r>
              <a:rPr lang="en-US" sz="2800" dirty="0"/>
              <a:t>Number of people </a:t>
            </a:r>
            <a:r>
              <a:rPr lang="en-US" sz="2800" dirty="0">
                <a:solidFill>
                  <a:srgbClr val="993333"/>
                </a:solidFill>
                <a:latin typeface="Comic Sans MS" pitchFamily="66" charset="0"/>
              </a:rPr>
              <a:t>registering</a:t>
            </a:r>
            <a:r>
              <a:rPr lang="en-US" sz="2800" dirty="0"/>
              <a:t> for the service</a:t>
            </a:r>
            <a:endParaRPr lang="en-US" sz="2800" dirty="0">
              <a:latin typeface="Calibri" pitchFamily="34" charset="0"/>
              <a:cs typeface="Calibri" pitchFamily="34" charset="0"/>
            </a:endParaRPr>
          </a:p>
          <a:p>
            <a:pPr marL="457200" lvl="0" indent="-457200">
              <a:buFont typeface="Wingdings" pitchFamily="2" charset="2"/>
              <a:buChar char="ü"/>
            </a:pPr>
            <a:r>
              <a:rPr lang="en-US" sz="2800" dirty="0"/>
              <a:t>Number of people </a:t>
            </a:r>
            <a:r>
              <a:rPr lang="en-US" sz="2800" dirty="0">
                <a:solidFill>
                  <a:srgbClr val="993333"/>
                </a:solidFill>
                <a:latin typeface="Comic Sans MS" pitchFamily="66" charset="0"/>
              </a:rPr>
              <a:t>who find jobs </a:t>
            </a:r>
            <a:r>
              <a:rPr lang="en-US" sz="2800" dirty="0"/>
              <a:t>using this service </a:t>
            </a:r>
          </a:p>
          <a:p>
            <a:pPr marL="457200" lvl="0" indent="-457200">
              <a:buFont typeface="Wingdings" pitchFamily="2" charset="2"/>
              <a:buChar char="ü"/>
            </a:pPr>
            <a:r>
              <a:rPr lang="en-US" sz="2800" dirty="0"/>
              <a:t>Number of </a:t>
            </a:r>
            <a:r>
              <a:rPr lang="en-US" sz="2800" dirty="0">
                <a:solidFill>
                  <a:srgbClr val="993333"/>
                </a:solidFill>
                <a:latin typeface="Comic Sans MS" pitchFamily="66" charset="0"/>
              </a:rPr>
              <a:t>companies </a:t>
            </a:r>
            <a:r>
              <a:rPr lang="en-US" sz="2800" dirty="0"/>
              <a:t>who utilize site for employment announcements </a:t>
            </a:r>
          </a:p>
        </p:txBody>
      </p:sp>
      <p:sp>
        <p:nvSpPr>
          <p:cNvPr id="10" name="Rounded Rectangle 9"/>
          <p:cNvSpPr/>
          <p:nvPr/>
        </p:nvSpPr>
        <p:spPr bwMode="auto">
          <a:xfrm>
            <a:off x="5334000" y="1752600"/>
            <a:ext cx="4343400" cy="5410200"/>
          </a:xfrm>
          <a:prstGeom prst="roundRect">
            <a:avLst/>
          </a:prstGeom>
          <a:solidFill>
            <a:srgbClr val="EED3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lvl="0" indent="-457200">
              <a:buFont typeface="Wingdings" pitchFamily="2" charset="2"/>
              <a:buChar char="ü"/>
            </a:pPr>
            <a:r>
              <a:rPr lang="en-US" sz="2800" dirty="0" smtClean="0"/>
              <a:t>Number </a:t>
            </a:r>
            <a:r>
              <a:rPr lang="en-US" sz="2800" dirty="0"/>
              <a:t>of </a:t>
            </a:r>
            <a:r>
              <a:rPr lang="en-US" sz="2800" dirty="0">
                <a:solidFill>
                  <a:srgbClr val="993333"/>
                </a:solidFill>
                <a:latin typeface="Comic Sans MS" pitchFamily="66" charset="0"/>
              </a:rPr>
              <a:t>registered people who use </a:t>
            </a:r>
            <a:r>
              <a:rPr lang="en-US" sz="2800" dirty="0"/>
              <a:t>the service</a:t>
            </a:r>
          </a:p>
          <a:p>
            <a:pPr marL="457200" indent="-457200">
              <a:buFont typeface="Wingdings" pitchFamily="2" charset="2"/>
              <a:buChar char="ü"/>
            </a:pPr>
            <a:r>
              <a:rPr lang="en-US" sz="2800" dirty="0"/>
              <a:t>Number of </a:t>
            </a:r>
            <a:r>
              <a:rPr lang="en-US" sz="2800" dirty="0">
                <a:solidFill>
                  <a:srgbClr val="993333"/>
                </a:solidFill>
                <a:latin typeface="Comic Sans MS" pitchFamily="66" charset="0"/>
              </a:rPr>
              <a:t>positions listed </a:t>
            </a:r>
          </a:p>
          <a:p>
            <a:pPr marL="457200" lvl="0" indent="-457200">
              <a:buFont typeface="Wingdings" pitchFamily="2" charset="2"/>
              <a:buChar char="ü"/>
            </a:pPr>
            <a:r>
              <a:rPr lang="en-US" sz="2800" dirty="0" smtClean="0"/>
              <a:t>Number </a:t>
            </a:r>
            <a:r>
              <a:rPr lang="en-US" sz="2800" dirty="0"/>
              <a:t>of </a:t>
            </a:r>
            <a:r>
              <a:rPr lang="en-US" sz="2800" dirty="0">
                <a:solidFill>
                  <a:srgbClr val="993333"/>
                </a:solidFill>
                <a:latin typeface="Comic Sans MS" pitchFamily="66" charset="0"/>
              </a:rPr>
              <a:t>faculty who are retained </a:t>
            </a:r>
            <a:r>
              <a:rPr lang="en-US" sz="2800" dirty="0"/>
              <a:t>by the university because spouse/partner found employment</a:t>
            </a:r>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3607290323"/>
      </p:ext>
    </p:extLst>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3810000" cy="684212"/>
          </a:xfrm>
        </p:spPr>
        <p:txBody>
          <a:bodyPr/>
          <a:lstStyle/>
          <a:p>
            <a:pPr algn="ctr"/>
            <a:r>
              <a:rPr lang="en-US" sz="3200" b="1" dirty="0" smtClean="0"/>
              <a:t>Strategy 1:  </a:t>
            </a:r>
            <a:r>
              <a:rPr lang="en-US" sz="3200" dirty="0" smtClean="0"/>
              <a:t/>
            </a:r>
            <a:br>
              <a:rPr lang="en-US" sz="3200" dirty="0" smtClean="0"/>
            </a:br>
            <a:r>
              <a:rPr lang="en-US" sz="3200" dirty="0" smtClean="0"/>
              <a:t>Dual Career Services</a:t>
            </a:r>
            <a:endParaRPr lang="en-US" sz="3200" dirty="0"/>
          </a:p>
        </p:txBody>
      </p:sp>
      <p:sp>
        <p:nvSpPr>
          <p:cNvPr id="3" name="Content Placeholder 2"/>
          <p:cNvSpPr>
            <a:spLocks noGrp="1"/>
          </p:cNvSpPr>
          <p:nvPr>
            <p:ph idx="1"/>
          </p:nvPr>
        </p:nvSpPr>
        <p:spPr>
          <a:xfrm>
            <a:off x="457200" y="1828800"/>
            <a:ext cx="9601200" cy="5410200"/>
          </a:xfrm>
        </p:spPr>
        <p:txBody>
          <a:bodyPr/>
          <a:lstStyle/>
          <a:p>
            <a:pPr>
              <a:buNone/>
            </a:pPr>
            <a:r>
              <a:rPr lang="en-US" sz="3200" u="sng" dirty="0" smtClean="0"/>
              <a:t>Objective 1</a:t>
            </a:r>
            <a:r>
              <a:rPr lang="en-US" sz="3200" dirty="0" smtClean="0"/>
              <a:t>:  Recruitment of STEM female faculty members</a:t>
            </a:r>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1242300065"/>
              </p:ext>
            </p:extLst>
          </p:nvPr>
        </p:nvGraphicFramePr>
        <p:xfrm>
          <a:off x="167640" y="30226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27</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49031408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5791200" cy="684212"/>
          </a:xfrm>
        </p:spPr>
        <p:txBody>
          <a:bodyPr/>
          <a:lstStyle/>
          <a:p>
            <a:pPr algn="ctr"/>
            <a:r>
              <a:rPr lang="en-US" sz="2800" b="1" dirty="0" smtClean="0"/>
              <a:t>Strategy 1:  Dual Career Services</a:t>
            </a:r>
            <a:br>
              <a:rPr lang="en-US" sz="2800" b="1" dirty="0" smtClean="0"/>
            </a:br>
            <a:r>
              <a:rPr lang="en-US" sz="2800" i="1" dirty="0" smtClean="0"/>
              <a:t>Data Collection Plan</a:t>
            </a:r>
            <a:endParaRPr lang="en-US" sz="2800" i="1" dirty="0"/>
          </a:p>
        </p:txBody>
      </p:sp>
      <p:sp>
        <p:nvSpPr>
          <p:cNvPr id="3" name="Content Placeholder 2"/>
          <p:cNvSpPr>
            <a:spLocks noGrp="1"/>
          </p:cNvSpPr>
          <p:nvPr>
            <p:ph idx="1"/>
          </p:nvPr>
        </p:nvSpPr>
        <p:spPr>
          <a:xfrm>
            <a:off x="457200" y="1828800"/>
            <a:ext cx="9601200" cy="5410200"/>
          </a:xfrm>
        </p:spPr>
        <p:txBody>
          <a:bodyPr/>
          <a:lstStyle/>
          <a:p>
            <a:pPr lvl="0"/>
            <a:r>
              <a:rPr lang="en-US" sz="3200" i="1" dirty="0"/>
              <a:t>Activity </a:t>
            </a:r>
            <a:r>
              <a:rPr lang="en-US" sz="3200" i="1" dirty="0" smtClean="0"/>
              <a:t>3:   Implement </a:t>
            </a:r>
            <a:r>
              <a:rPr lang="en-US" sz="3200" i="1" dirty="0"/>
              <a:t>Dual Career Program</a:t>
            </a:r>
            <a:r>
              <a:rPr lang="en-US" sz="3200" dirty="0"/>
              <a:t> </a:t>
            </a:r>
            <a:endParaRPr lang="en-US" sz="3200" i="1" dirty="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514894150"/>
              </p:ext>
            </p:extLst>
          </p:nvPr>
        </p:nvGraphicFramePr>
        <p:xfrm>
          <a:off x="152400" y="2514600"/>
          <a:ext cx="9723120"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28</a:t>
            </a:fld>
            <a:endParaRPr lang="en-US"/>
          </a:p>
        </p:txBody>
      </p:sp>
      <p:pic>
        <p:nvPicPr>
          <p:cNvPr id="6" name="Picture 2" descr="\\Zurn\transform\Logo\TransformLogoSpotColorScreen.png"/>
          <p:cNvPicPr>
            <a:picLocks noChangeAspect="1" noChangeArrowheads="1"/>
          </p:cNvPicPr>
          <p:nvPr/>
        </p:nvPicPr>
        <p:blipFill>
          <a:blip r:embed="rId8"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337423857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DELIVERABLES, Timeline</a:t>
            </a:r>
            <a:br>
              <a:rPr lang="en-US" dirty="0" smtClean="0"/>
            </a:br>
            <a:endParaRPr lang="en-US" dirty="0"/>
          </a:p>
        </p:txBody>
      </p:sp>
      <p:sp>
        <p:nvSpPr>
          <p:cNvPr id="5" name="Text Placeholder 4"/>
          <p:cNvSpPr>
            <a:spLocks noGrp="1"/>
          </p:cNvSpPr>
          <p:nvPr>
            <p:ph type="body" idx="1"/>
          </p:nvPr>
        </p:nvSpPr>
        <p:spPr/>
        <p:txBody>
          <a:bodyPr>
            <a:normAutofit/>
          </a:bodyPr>
          <a:lstStyle/>
          <a:p>
            <a:r>
              <a:rPr lang="en-US" sz="4000" dirty="0"/>
              <a:t>Dual Career Services</a:t>
            </a:r>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29</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416521617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5029200" cy="684212"/>
          </a:xfrm>
        </p:spPr>
        <p:txBody>
          <a:bodyPr/>
          <a:lstStyle/>
          <a:p>
            <a:r>
              <a:rPr lang="en-US" b="1" dirty="0" smtClean="0"/>
              <a:t>Women in STEM*</a:t>
            </a:r>
            <a:endParaRPr lang="en-US" b="1" dirty="0"/>
          </a:p>
        </p:txBody>
      </p:sp>
      <p:sp>
        <p:nvSpPr>
          <p:cNvPr id="3" name="Content Placeholder 2"/>
          <p:cNvSpPr>
            <a:spLocks noGrp="1"/>
          </p:cNvSpPr>
          <p:nvPr>
            <p:ph idx="1"/>
          </p:nvPr>
        </p:nvSpPr>
        <p:spPr>
          <a:xfrm>
            <a:off x="990600" y="1676400"/>
            <a:ext cx="8564563" cy="5867400"/>
          </a:xfrm>
        </p:spPr>
        <p:txBody>
          <a:bodyPr>
            <a:normAutofit fontScale="92500" lnSpcReduction="20000"/>
          </a:bodyPr>
          <a:lstStyle/>
          <a:p>
            <a:pPr lvl="1"/>
            <a:r>
              <a:rPr lang="en-US" sz="3200" i="0" dirty="0" smtClean="0"/>
              <a:t>Hold ½ of </a:t>
            </a:r>
            <a:r>
              <a:rPr lang="en-US" sz="3200" b="1" u="sng" dirty="0" smtClean="0">
                <a:solidFill>
                  <a:srgbClr val="FF0000"/>
                </a:solidFill>
              </a:rPr>
              <a:t>all</a:t>
            </a:r>
            <a:r>
              <a:rPr lang="en-US" sz="3200" i="0" dirty="0" smtClean="0">
                <a:solidFill>
                  <a:srgbClr val="FF0000"/>
                </a:solidFill>
              </a:rPr>
              <a:t> </a:t>
            </a:r>
            <a:r>
              <a:rPr lang="en-US" sz="3200" i="0" dirty="0" smtClean="0"/>
              <a:t>jobs </a:t>
            </a:r>
          </a:p>
          <a:p>
            <a:pPr lvl="1" algn="r">
              <a:spcAft>
                <a:spcPts val="1200"/>
              </a:spcAft>
              <a:buFont typeface="Wingdings" pitchFamily="2" charset="2"/>
              <a:buChar char="ü"/>
            </a:pPr>
            <a:r>
              <a:rPr lang="en-US" sz="3200" i="0" dirty="0" smtClean="0">
                <a:solidFill>
                  <a:srgbClr val="993333"/>
                </a:solidFill>
              </a:rPr>
              <a:t>but </a:t>
            </a:r>
            <a:r>
              <a:rPr lang="en-US" sz="3200" dirty="0" smtClean="0">
                <a:solidFill>
                  <a:srgbClr val="993333"/>
                </a:solidFill>
              </a:rPr>
              <a:t>fewer than 25% in STEM </a:t>
            </a:r>
            <a:r>
              <a:rPr lang="en-US" sz="3200" i="0" dirty="0" smtClean="0">
                <a:solidFill>
                  <a:srgbClr val="993333"/>
                </a:solidFill>
              </a:rPr>
              <a:t>disciplines</a:t>
            </a:r>
          </a:p>
          <a:p>
            <a:pPr lvl="1"/>
            <a:r>
              <a:rPr lang="en-US" sz="3200" i="0" dirty="0" smtClean="0"/>
              <a:t>Women in STEM-related jobs </a:t>
            </a:r>
          </a:p>
          <a:p>
            <a:pPr lvl="1" algn="r">
              <a:spcAft>
                <a:spcPts val="1200"/>
              </a:spcAft>
              <a:buFont typeface="Wingdings" pitchFamily="2" charset="2"/>
              <a:buChar char="ü"/>
            </a:pPr>
            <a:r>
              <a:rPr lang="en-US" sz="3200" i="0" dirty="0">
                <a:solidFill>
                  <a:srgbClr val="993333"/>
                </a:solidFill>
              </a:rPr>
              <a:t>earn </a:t>
            </a:r>
            <a:r>
              <a:rPr lang="en-US" sz="3200" dirty="0">
                <a:solidFill>
                  <a:srgbClr val="993333"/>
                </a:solidFill>
              </a:rPr>
              <a:t>33% more than in non-STEM </a:t>
            </a:r>
            <a:r>
              <a:rPr lang="en-US" sz="3200" i="0" dirty="0">
                <a:solidFill>
                  <a:srgbClr val="993333"/>
                </a:solidFill>
              </a:rPr>
              <a:t>jobs</a:t>
            </a:r>
          </a:p>
          <a:p>
            <a:pPr lvl="1"/>
            <a:r>
              <a:rPr lang="en-US" sz="3200" i="0" dirty="0" smtClean="0">
                <a:solidFill>
                  <a:srgbClr val="993333"/>
                </a:solidFill>
              </a:rPr>
              <a:t>Only 25% </a:t>
            </a:r>
            <a:r>
              <a:rPr lang="en-US" sz="3200" i="0" dirty="0" smtClean="0"/>
              <a:t>of women with STEM-related degrees </a:t>
            </a:r>
          </a:p>
          <a:p>
            <a:pPr lvl="1" algn="r">
              <a:buFont typeface="Wingdings" pitchFamily="2" charset="2"/>
              <a:buChar char="ü"/>
            </a:pPr>
            <a:r>
              <a:rPr lang="en-US" sz="3200" i="0" dirty="0" smtClean="0">
                <a:solidFill>
                  <a:srgbClr val="993333"/>
                </a:solidFill>
              </a:rPr>
              <a:t>work in STEM-related jobs</a:t>
            </a:r>
          </a:p>
          <a:p>
            <a:pPr marL="338138" lvl="1" indent="0" algn="r">
              <a:buNone/>
            </a:pPr>
            <a:endParaRPr lang="en-US" sz="3200" i="0" dirty="0" smtClean="0">
              <a:solidFill>
                <a:srgbClr val="993333"/>
              </a:solidFill>
            </a:endParaRPr>
          </a:p>
          <a:p>
            <a:pPr lvl="1"/>
            <a:r>
              <a:rPr lang="en-US" sz="3200" i="0" dirty="0" smtClean="0"/>
              <a:t>Majority of female STEM majors choose physical or life sciences (men choose engineering)</a:t>
            </a:r>
          </a:p>
          <a:p>
            <a:pPr lvl="1"/>
            <a:endParaRPr lang="en-US" sz="3200" dirty="0" smtClean="0"/>
          </a:p>
          <a:p>
            <a:pPr>
              <a:buNone/>
            </a:pPr>
            <a:r>
              <a:rPr lang="en-US" sz="3200" dirty="0" smtClean="0"/>
              <a:t>*</a:t>
            </a:r>
            <a:r>
              <a:rPr lang="en-US" sz="2600" dirty="0" smtClean="0"/>
              <a:t>Dept. of Commerce, Economics and Statistics Administration (</a:t>
            </a:r>
            <a:r>
              <a:rPr lang="en-US" sz="2600" dirty="0" err="1" smtClean="0"/>
              <a:t>www.esa.doc.gov</a:t>
            </a:r>
            <a:r>
              <a:rPr lang="en-US" sz="2200" dirty="0" smtClean="0"/>
              <a:t>)</a:t>
            </a:r>
          </a:p>
          <a:p>
            <a:endParaRPr lang="en-US" dirty="0"/>
          </a:p>
        </p:txBody>
      </p:sp>
      <p:sp>
        <p:nvSpPr>
          <p:cNvPr id="4" name="Slide Number Placeholder 3"/>
          <p:cNvSpPr>
            <a:spLocks noGrp="1"/>
          </p:cNvSpPr>
          <p:nvPr>
            <p:ph type="sldNum" sz="quarter" idx="4294967295"/>
          </p:nvPr>
        </p:nvSpPr>
        <p:spPr>
          <a:xfrm>
            <a:off x="9475013" y="7146290"/>
            <a:ext cx="502920" cy="539750"/>
          </a:xfrm>
          <a:prstGeom prst="rect">
            <a:avLst/>
          </a:prstGeom>
        </p:spPr>
        <p:txBody>
          <a:bodyPr lIns="101882" tIns="50941" rIns="101882" bIns="50941"/>
          <a:lstStyle/>
          <a:p>
            <a:fld id="{A4109DFA-83D9-48DD-8067-17BABB8589B4}" type="slidenum">
              <a:rPr lang="en-US" smtClean="0"/>
              <a:pPr/>
              <a:t>3</a:t>
            </a:fld>
            <a:endParaRPr lang="en-US"/>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2519689544"/>
      </p:ext>
    </p:extLst>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49960"/>
            <a:ext cx="5181600" cy="777240"/>
          </a:xfrm>
        </p:spPr>
        <p:txBody>
          <a:bodyPr>
            <a:normAutofit fontScale="90000"/>
          </a:bodyPr>
          <a:lstStyle/>
          <a:p>
            <a:r>
              <a:rPr lang="en-US" sz="3100" b="1" dirty="0" smtClean="0"/>
              <a:t>Strategy 1: Dual Career Services</a:t>
            </a:r>
            <a:br>
              <a:rPr lang="en-US" sz="3100" b="1" dirty="0" smtClean="0"/>
            </a:br>
            <a:r>
              <a:rPr lang="en-US" sz="3100" b="1" dirty="0" smtClean="0"/>
              <a:t>	</a:t>
            </a:r>
            <a:r>
              <a:rPr lang="en-US" sz="3100" i="1" dirty="0" smtClean="0"/>
              <a:t>Sustainability </a:t>
            </a:r>
            <a:r>
              <a:rPr lang="en-US" sz="3100" i="1" dirty="0"/>
              <a:t>Approach</a:t>
            </a:r>
            <a:endParaRPr lang="en-US" sz="3100" b="1" dirty="0"/>
          </a:p>
        </p:txBody>
      </p:sp>
      <p:sp>
        <p:nvSpPr>
          <p:cNvPr id="3" name="Content Placeholder 2"/>
          <p:cNvSpPr>
            <a:spLocks noGrp="1"/>
          </p:cNvSpPr>
          <p:nvPr>
            <p:ph idx="1"/>
          </p:nvPr>
        </p:nvSpPr>
        <p:spPr>
          <a:xfrm>
            <a:off x="502920" y="2072640"/>
            <a:ext cx="9052560" cy="5292141"/>
          </a:xfrm>
        </p:spPr>
        <p:txBody>
          <a:bodyPr/>
          <a:lstStyle/>
          <a:p>
            <a:pPr>
              <a:buNone/>
            </a:pPr>
            <a:r>
              <a:rPr lang="en-US" u="sng" dirty="0" smtClean="0">
                <a:solidFill>
                  <a:srgbClr val="993333"/>
                </a:solidFill>
              </a:rPr>
              <a:t>Needs</a:t>
            </a:r>
          </a:p>
          <a:p>
            <a:pPr marL="695348" indent="-573089">
              <a:buFont typeface="+mj-lt"/>
              <a:buAutoNum type="arabicPeriod"/>
            </a:pPr>
            <a:r>
              <a:rPr lang="en-US" dirty="0" smtClean="0"/>
              <a:t>Funding  after grant period</a:t>
            </a:r>
          </a:p>
          <a:p>
            <a:pPr marL="1021372" lvl="1" indent="-573089">
              <a:buFont typeface="Arial" pitchFamily="34" charset="0"/>
              <a:buChar char="•"/>
            </a:pPr>
            <a:r>
              <a:rPr lang="en-US" dirty="0" smtClean="0"/>
              <a:t>Part-time secretary</a:t>
            </a:r>
          </a:p>
          <a:p>
            <a:pPr marL="1021372" lvl="1" indent="-573089">
              <a:buFont typeface="Arial" pitchFamily="34" charset="0"/>
              <a:buChar char="•"/>
            </a:pPr>
            <a:r>
              <a:rPr lang="en-US" dirty="0" smtClean="0"/>
              <a:t>Part-time webmaster</a:t>
            </a:r>
          </a:p>
          <a:p>
            <a:pPr marL="695348" indent="-573089">
              <a:buNone/>
            </a:pPr>
            <a:endParaRPr lang="en-US" dirty="0" smtClean="0"/>
          </a:p>
          <a:p>
            <a:pPr>
              <a:buNone/>
            </a:pPr>
            <a:r>
              <a:rPr lang="en-US" u="sng" dirty="0" smtClean="0">
                <a:solidFill>
                  <a:srgbClr val="993333"/>
                </a:solidFill>
              </a:rPr>
              <a:t>Approach</a:t>
            </a:r>
          </a:p>
          <a:p>
            <a:r>
              <a:rPr lang="en-US" dirty="0" smtClean="0"/>
              <a:t>Unit plan for line-item support of employees</a:t>
            </a:r>
          </a:p>
          <a:p>
            <a:r>
              <a:rPr lang="en-US" dirty="0" smtClean="0"/>
              <a:t>Membership fees from consortium participants</a:t>
            </a:r>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30</a:t>
            </a:fld>
            <a:endParaRPr lang="en-US"/>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2917876290"/>
      </p:ext>
    </p:extLst>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OUTLOOK</a:t>
            </a:r>
            <a:br>
              <a:rPr lang="en-US" dirty="0" smtClean="0"/>
            </a:br>
            <a:endParaRPr lang="en-US" dirty="0"/>
          </a:p>
        </p:txBody>
      </p:sp>
      <p:sp>
        <p:nvSpPr>
          <p:cNvPr id="5" name="Text Placeholder 4"/>
          <p:cNvSpPr>
            <a:spLocks noGrp="1"/>
          </p:cNvSpPr>
          <p:nvPr>
            <p:ph type="body" idx="1"/>
          </p:nvPr>
        </p:nvSpPr>
        <p:spPr/>
        <p:txBody>
          <a:bodyPr>
            <a:normAutofit/>
          </a:bodyPr>
          <a:lstStyle/>
          <a:p>
            <a:r>
              <a:rPr lang="en-US" sz="4000" dirty="0"/>
              <a:t>Dual Career Services</a:t>
            </a:r>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31</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372839819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0800" y="763588"/>
            <a:ext cx="5029200" cy="684212"/>
          </a:xfrm>
        </p:spPr>
        <p:txBody>
          <a:bodyPr/>
          <a:lstStyle/>
          <a:p>
            <a:r>
              <a:rPr lang="en-US" sz="3200" b="1" u="sng" dirty="0"/>
              <a:t>Timeline and </a:t>
            </a:r>
            <a:r>
              <a:rPr lang="en-US" sz="3200" b="1" u="sng" dirty="0" smtClean="0"/>
              <a:t>Deliverables</a:t>
            </a:r>
            <a:endParaRPr lang="en-US"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77072736"/>
              </p:ext>
            </p:extLst>
          </p:nvPr>
        </p:nvGraphicFramePr>
        <p:xfrm>
          <a:off x="152400" y="2362200"/>
          <a:ext cx="9753599" cy="3368676"/>
        </p:xfrm>
        <a:graphic>
          <a:graphicData uri="http://schemas.openxmlformats.org/drawingml/2006/table">
            <a:tbl>
              <a:tblPr firstRow="1" firstCol="1" bandRow="1">
                <a:tableStyleId>{5C22544A-7EE6-4342-B048-85BDC9FD1C3A}</a:tableStyleId>
              </a:tblPr>
              <a:tblGrid>
                <a:gridCol w="4868839"/>
                <a:gridCol w="1001800"/>
                <a:gridCol w="970226"/>
                <a:gridCol w="971254"/>
                <a:gridCol w="970226"/>
                <a:gridCol w="971254"/>
              </a:tblGrid>
              <a:tr h="914400">
                <a:tc>
                  <a:txBody>
                    <a:bodyPr/>
                    <a:lstStyle/>
                    <a:p>
                      <a:pPr marL="0" marR="0">
                        <a:spcBef>
                          <a:spcPts val="0"/>
                        </a:spcBef>
                        <a:spcAft>
                          <a:spcPts val="0"/>
                        </a:spcAft>
                      </a:pP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u="sng" dirty="0">
                          <a:effectLst/>
                        </a:rPr>
                        <a:t>Year 1</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u="sng" dirty="0">
                          <a:effectLst/>
                        </a:rPr>
                        <a:t>Year 2</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u="sng" dirty="0">
                          <a:effectLst/>
                        </a:rPr>
                        <a:t>Year 3</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u="sng" dirty="0">
                          <a:effectLst/>
                        </a:rPr>
                        <a:t>Year 4</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u="sng" dirty="0">
                          <a:effectLst/>
                        </a:rPr>
                        <a:t>Year 5</a:t>
                      </a:r>
                      <a:endParaRPr lang="en-US" sz="2800" dirty="0">
                        <a:effectLst/>
                        <a:latin typeface="Calibri"/>
                        <a:ea typeface="Calibri"/>
                        <a:cs typeface="Times New Roman"/>
                      </a:endParaRPr>
                    </a:p>
                  </a:txBody>
                  <a:tcPr marL="68580" marR="68580" marT="0" marB="0"/>
                </a:tc>
              </a:tr>
              <a:tr h="613569">
                <a:tc>
                  <a:txBody>
                    <a:bodyPr/>
                    <a:lstStyle/>
                    <a:p>
                      <a:pPr marL="0" marR="0">
                        <a:spcBef>
                          <a:spcPts val="0"/>
                        </a:spcBef>
                        <a:spcAft>
                          <a:spcPts val="0"/>
                        </a:spcAft>
                      </a:pPr>
                      <a:r>
                        <a:rPr lang="en-US" sz="2800" dirty="0">
                          <a:effectLst/>
                        </a:rPr>
                        <a:t> Create Consortium</a:t>
                      </a:r>
                      <a:endParaRPr lang="en-US" sz="280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noFill/>
                  </a:tcPr>
                </a:tc>
              </a:tr>
              <a:tr h="613569">
                <a:tc>
                  <a:txBody>
                    <a:bodyPr/>
                    <a:lstStyle/>
                    <a:p>
                      <a:pPr marL="0" marR="0">
                        <a:spcBef>
                          <a:spcPts val="0"/>
                        </a:spcBef>
                        <a:spcAft>
                          <a:spcPts val="0"/>
                        </a:spcAft>
                      </a:pPr>
                      <a:r>
                        <a:rPr lang="en-US" sz="2800" dirty="0">
                          <a:effectLst/>
                        </a:rPr>
                        <a:t> Create Webpage</a:t>
                      </a:r>
                      <a:endParaRPr lang="en-US" sz="280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noFill/>
                  </a:tcPr>
                </a:tc>
              </a:tr>
              <a:tr h="613569">
                <a:tc>
                  <a:txBody>
                    <a:bodyPr/>
                    <a:lstStyle/>
                    <a:p>
                      <a:pPr marL="0" marR="0">
                        <a:spcBef>
                          <a:spcPts val="0"/>
                        </a:spcBef>
                        <a:spcAft>
                          <a:spcPts val="0"/>
                        </a:spcAft>
                      </a:pPr>
                      <a:r>
                        <a:rPr lang="en-US" sz="2800" dirty="0">
                          <a:effectLst/>
                        </a:rPr>
                        <a:t> Maintain Webpage</a:t>
                      </a:r>
                      <a:endParaRPr lang="en-US" sz="280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613569">
                <a:tc>
                  <a:txBody>
                    <a:bodyPr/>
                    <a:lstStyle/>
                    <a:p>
                      <a:pPr marL="0" marR="0">
                        <a:spcBef>
                          <a:spcPts val="0"/>
                        </a:spcBef>
                        <a:spcAft>
                          <a:spcPts val="0"/>
                        </a:spcAft>
                      </a:pPr>
                      <a:r>
                        <a:rPr lang="en-US" sz="2800" dirty="0">
                          <a:effectLst/>
                        </a:rPr>
                        <a:t> </a:t>
                      </a:r>
                      <a:r>
                        <a:rPr lang="en-US" sz="2700" dirty="0">
                          <a:effectLst/>
                        </a:rPr>
                        <a:t>Maintain Dual Career </a:t>
                      </a:r>
                      <a:r>
                        <a:rPr lang="en-US" sz="2700" dirty="0" smtClean="0">
                          <a:effectLst/>
                        </a:rPr>
                        <a:t>Program</a:t>
                      </a:r>
                      <a:endParaRPr lang="en-US" sz="270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bl>
          </a:graphicData>
        </a:graphic>
      </p:graphicFrame>
      <p:sp>
        <p:nvSpPr>
          <p:cNvPr id="4" name="Slide Number Placeholder 3"/>
          <p:cNvSpPr>
            <a:spLocks noGrp="1"/>
          </p:cNvSpPr>
          <p:nvPr>
            <p:ph type="sldNum" sz="quarter" idx="10"/>
          </p:nvPr>
        </p:nvSpPr>
        <p:spPr/>
        <p:txBody>
          <a:bodyPr/>
          <a:lstStyle/>
          <a:p>
            <a:fld id="{06BD4695-0170-4A10-8E2B-F1BA67A8B355}" type="slidenum">
              <a:rPr lang="en-US" smtClean="0"/>
              <a:pPr/>
              <a:t>32</a:t>
            </a:fld>
            <a:endParaRPr lang="en-US"/>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2429492208"/>
      </p:ext>
    </p:extLst>
  </p:cSld>
  <p:clrMapOvr>
    <a:masterClrMapping/>
  </p:clrMapOvr>
  <p:transition>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smtClean="0"/>
              <a:t>Full Steam Ahead!!</a:t>
            </a:r>
            <a:endParaRPr lang="en-US" sz="3600" b="1" u="sng" dirty="0"/>
          </a:p>
        </p:txBody>
      </p:sp>
      <p:sp>
        <p:nvSpPr>
          <p:cNvPr id="3" name="Content Placeholder 2"/>
          <p:cNvSpPr>
            <a:spLocks noGrp="1"/>
          </p:cNvSpPr>
          <p:nvPr>
            <p:ph idx="1"/>
          </p:nvPr>
        </p:nvSpPr>
        <p:spPr>
          <a:xfrm>
            <a:off x="762000" y="1981200"/>
            <a:ext cx="8793163" cy="5105400"/>
          </a:xfrm>
        </p:spPr>
        <p:txBody>
          <a:bodyPr/>
          <a:lstStyle/>
          <a:p>
            <a:r>
              <a:rPr lang="en-US" dirty="0" smtClean="0"/>
              <a:t> Candidates hired for FA 12 have dual-career needs</a:t>
            </a:r>
          </a:p>
          <a:p>
            <a:r>
              <a:rPr lang="en-US" dirty="0" smtClean="0"/>
              <a:t>Faculty currently employed have dual-career needs</a:t>
            </a:r>
          </a:p>
          <a:p>
            <a:endParaRPr lang="en-US" dirty="0"/>
          </a:p>
          <a:p>
            <a:r>
              <a:rPr lang="en-US" dirty="0" smtClean="0"/>
              <a:t>Our goal is to have the dual career website up and running by the end of August 2012</a:t>
            </a:r>
          </a:p>
          <a:p>
            <a:r>
              <a:rPr lang="en-US" dirty="0" smtClean="0"/>
              <a:t>The </a:t>
            </a:r>
            <a:r>
              <a:rPr lang="en-US" dirty="0" err="1" smtClean="0"/>
              <a:t>DCCNP</a:t>
            </a:r>
            <a:r>
              <a:rPr lang="en-US" dirty="0" smtClean="0"/>
              <a:t> plans to have its first quarterly meeting in the Fall of 2012</a:t>
            </a:r>
            <a:endParaRPr lang="en-US" dirty="0"/>
          </a:p>
        </p:txBody>
      </p:sp>
      <p:sp>
        <p:nvSpPr>
          <p:cNvPr id="4" name="Slide Number Placeholder 3"/>
          <p:cNvSpPr>
            <a:spLocks noGrp="1"/>
          </p:cNvSpPr>
          <p:nvPr>
            <p:ph type="sldNum" sz="quarter" idx="10"/>
          </p:nvPr>
        </p:nvSpPr>
        <p:spPr/>
        <p:txBody>
          <a:bodyPr/>
          <a:lstStyle/>
          <a:p>
            <a:fld id="{E69CC633-91A9-4F73-BD88-166F2962DFBA}" type="slidenum">
              <a:rPr lang="en-US" smtClean="0"/>
              <a:pPr/>
              <a:t>33</a:t>
            </a:fld>
            <a:endParaRPr lang="en-US"/>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34315205"/>
      </p:ext>
    </p:extLst>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b="1" cap="all" dirty="0">
                <a:solidFill>
                  <a:srgbClr val="993333"/>
                </a:solidFill>
                <a:latin typeface="+mj-lt"/>
                <a:ea typeface="+mj-ea"/>
                <a:cs typeface="+mj-cs"/>
              </a:rPr>
              <a:t>Progress to Date</a:t>
            </a:r>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34</a:t>
            </a:fld>
            <a:endParaRPr lang="en-US"/>
          </a:p>
        </p:txBody>
      </p:sp>
      <p:pic>
        <p:nvPicPr>
          <p:cNvPr id="4"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28126576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334000" cy="1041400"/>
          </a:xfrm>
        </p:spPr>
        <p:txBody>
          <a:bodyPr>
            <a:normAutofit/>
          </a:bodyPr>
          <a:lstStyle/>
          <a:p>
            <a:r>
              <a:rPr lang="en-US" sz="2800" b="1" dirty="0" smtClean="0"/>
              <a:t>Strategy 1: Dual Career Services</a:t>
            </a:r>
            <a:br>
              <a:rPr lang="en-US" sz="2800" b="1" dirty="0" smtClean="0"/>
            </a:br>
            <a:r>
              <a:rPr lang="en-US" sz="2800" dirty="0" smtClean="0">
                <a:solidFill>
                  <a:schemeClr val="accent3">
                    <a:lumMod val="50000"/>
                  </a:schemeClr>
                </a:solidFill>
              </a:rPr>
              <a:t>	       </a:t>
            </a:r>
            <a:r>
              <a:rPr lang="en-US" sz="2800" i="1" dirty="0" smtClean="0"/>
              <a:t>Progress </a:t>
            </a:r>
            <a:r>
              <a:rPr lang="en-US" sz="2800" i="1" dirty="0"/>
              <a:t>to Date</a:t>
            </a:r>
          </a:p>
        </p:txBody>
      </p:sp>
      <p:sp>
        <p:nvSpPr>
          <p:cNvPr id="3" name="Content Placeholder 2"/>
          <p:cNvSpPr>
            <a:spLocks noGrp="1"/>
          </p:cNvSpPr>
          <p:nvPr>
            <p:ph idx="1"/>
          </p:nvPr>
        </p:nvSpPr>
        <p:spPr>
          <a:xfrm>
            <a:off x="502920" y="2072640"/>
            <a:ext cx="9052560" cy="5292141"/>
          </a:xfrm>
        </p:spPr>
        <p:txBody>
          <a:bodyPr/>
          <a:lstStyle/>
          <a:p>
            <a:pPr marL="457200" indent="-457200"/>
            <a:r>
              <a:rPr lang="en-US" sz="3200" dirty="0" smtClean="0"/>
              <a:t>Recruited all local universities</a:t>
            </a:r>
          </a:p>
          <a:p>
            <a:pPr marL="457200" indent="-457200"/>
            <a:endParaRPr lang="en-US" sz="3200" dirty="0" smtClean="0"/>
          </a:p>
          <a:p>
            <a:pPr marL="457200" indent="-457200"/>
            <a:r>
              <a:rPr lang="en-US" sz="3200" dirty="0" smtClean="0"/>
              <a:t>Identified set of local businesses</a:t>
            </a:r>
          </a:p>
          <a:p>
            <a:pPr marL="457200" indent="-457200"/>
            <a:endParaRPr lang="en-US" sz="3200" dirty="0" smtClean="0"/>
          </a:p>
          <a:p>
            <a:pPr marL="457200" indent="-457200"/>
            <a:r>
              <a:rPr lang="en-US" sz="3200" dirty="0" smtClean="0"/>
              <a:t>Hired Human Resources firm</a:t>
            </a:r>
          </a:p>
          <a:p>
            <a:pPr marL="457200" indent="-457200"/>
            <a:endParaRPr lang="en-US" sz="3200" dirty="0" smtClean="0"/>
          </a:p>
          <a:p>
            <a:pPr marL="457200" indent="-457200"/>
            <a:r>
              <a:rPr lang="en-US" sz="3200" dirty="0" smtClean="0"/>
              <a:t>Advertised for programmer/database coordinator</a:t>
            </a:r>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35</a:t>
            </a:fld>
            <a:endParaRPr lang="en-US"/>
          </a:p>
        </p:txBody>
      </p:sp>
      <p:pic>
        <p:nvPicPr>
          <p:cNvPr id="5" name="Picture 2" descr="\\Zurn\transform\Logo\TransformLogoSpotColorScreen.png"/>
          <p:cNvPicPr>
            <a:picLocks noChangeAspect="1" noChangeArrowheads="1"/>
          </p:cNvPicPr>
          <p:nvPr/>
        </p:nvPicPr>
        <p:blipFill>
          <a:blip r:embed="rId3" cstate="print"/>
          <a:srcRect/>
          <a:stretch>
            <a:fillRect/>
          </a:stretch>
        </p:blipFill>
        <p:spPr bwMode="auto">
          <a:xfrm>
            <a:off x="7696200" y="807677"/>
            <a:ext cx="1813698" cy="56392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6400"/>
            <a:ext cx="6096000" cy="777240"/>
          </a:xfrm>
        </p:spPr>
        <p:txBody>
          <a:bodyPr>
            <a:normAutofit fontScale="90000"/>
          </a:bodyPr>
          <a:lstStyle/>
          <a:p>
            <a:pPr algn="ctr"/>
            <a:r>
              <a:rPr lang="en-US" sz="3600" b="1" dirty="0"/>
              <a:t>Strategy 2: Research Initiative </a:t>
            </a:r>
            <a:r>
              <a:rPr lang="en-US" sz="3600" b="1" dirty="0" smtClean="0"/>
              <a:t>Award: </a:t>
            </a:r>
            <a:r>
              <a:rPr lang="en-US" sz="3600" i="1" dirty="0" smtClean="0"/>
              <a:t>Progress to Date</a:t>
            </a:r>
            <a:r>
              <a:rPr lang="en-US" dirty="0" smtClean="0"/>
              <a:t/>
            </a:r>
            <a:br>
              <a:rPr lang="en-US" dirty="0" smtClean="0"/>
            </a:br>
            <a:endParaRPr lang="en-US" sz="4000" dirty="0"/>
          </a:p>
        </p:txBody>
      </p:sp>
      <p:sp>
        <p:nvSpPr>
          <p:cNvPr id="3" name="Content Placeholder 2"/>
          <p:cNvSpPr>
            <a:spLocks noGrp="1"/>
          </p:cNvSpPr>
          <p:nvPr>
            <p:ph idx="1"/>
          </p:nvPr>
        </p:nvSpPr>
        <p:spPr>
          <a:xfrm>
            <a:off x="502920" y="2743200"/>
            <a:ext cx="9098280" cy="5029200"/>
          </a:xfrm>
        </p:spPr>
        <p:txBody>
          <a:bodyPr>
            <a:noAutofit/>
          </a:bodyPr>
          <a:lstStyle/>
          <a:p>
            <a:pPr marL="457200" indent="-457200"/>
            <a:r>
              <a:rPr lang="en-US" sz="3200" dirty="0" smtClean="0"/>
              <a:t>Research proposals solicited from female, Assistant and Associate Professors of STEM disciplines</a:t>
            </a:r>
          </a:p>
          <a:p>
            <a:pPr marL="457200" indent="-457200"/>
            <a:r>
              <a:rPr lang="en-US" sz="3200" b="1" dirty="0" smtClean="0">
                <a:solidFill>
                  <a:srgbClr val="993333"/>
                </a:solidFill>
              </a:rPr>
              <a:t>Six</a:t>
            </a:r>
            <a:r>
              <a:rPr lang="en-US" sz="3200" dirty="0" smtClean="0"/>
              <a:t> proposals received from </a:t>
            </a:r>
            <a:r>
              <a:rPr lang="en-US" sz="3200" b="1" dirty="0" smtClean="0">
                <a:solidFill>
                  <a:srgbClr val="993333"/>
                </a:solidFill>
              </a:rPr>
              <a:t>11</a:t>
            </a:r>
            <a:r>
              <a:rPr lang="en-US" sz="3200" dirty="0" smtClean="0"/>
              <a:t> </a:t>
            </a:r>
            <a:r>
              <a:rPr lang="en-US" sz="3200" b="1" dirty="0" smtClean="0">
                <a:solidFill>
                  <a:srgbClr val="993333"/>
                </a:solidFill>
              </a:rPr>
              <a:t>potential</a:t>
            </a:r>
            <a:r>
              <a:rPr lang="en-US" sz="3200" dirty="0" smtClean="0"/>
              <a:t> candidates</a:t>
            </a:r>
          </a:p>
          <a:p>
            <a:pPr marL="457200" indent="-457200"/>
            <a:r>
              <a:rPr lang="en-US" sz="3200" b="1" i="1" dirty="0" smtClean="0">
                <a:solidFill>
                  <a:srgbClr val="993333"/>
                </a:solidFill>
              </a:rPr>
              <a:t>First </a:t>
            </a:r>
            <a:r>
              <a:rPr lang="en-US" sz="3200" b="1" i="1" dirty="0" err="1" smtClean="0">
                <a:solidFill>
                  <a:srgbClr val="993333"/>
                </a:solidFill>
              </a:rPr>
              <a:t>awardee</a:t>
            </a:r>
            <a:r>
              <a:rPr lang="en-US" sz="3200" b="1" i="1" dirty="0" smtClean="0">
                <a:solidFill>
                  <a:srgbClr val="993333"/>
                </a:solidFill>
              </a:rPr>
              <a:t> named: </a:t>
            </a:r>
            <a:r>
              <a:rPr lang="en-US" sz="3200" b="1" i="1" dirty="0" smtClean="0"/>
              <a:t>Dr. Sarah Ewing</a:t>
            </a:r>
          </a:p>
          <a:p>
            <a:pPr marL="795338" lvl="1" indent="-457200"/>
            <a:r>
              <a:rPr lang="en-US" b="1" dirty="0" smtClean="0"/>
              <a:t>Assistant Professor, Biology Department</a:t>
            </a:r>
            <a:endParaRPr lang="en-US" sz="3200" dirty="0" smtClean="0"/>
          </a:p>
          <a:p>
            <a:pPr marL="457200" indent="-457200"/>
            <a:r>
              <a:rPr lang="en-US" sz="3200" dirty="0" err="1" smtClean="0"/>
              <a:t>Awardee</a:t>
            </a:r>
            <a:r>
              <a:rPr lang="en-US" sz="3200" dirty="0" smtClean="0"/>
              <a:t> receives</a:t>
            </a:r>
          </a:p>
          <a:p>
            <a:pPr marL="914400" lvl="1" indent="-576263"/>
            <a:r>
              <a:rPr lang="en-US" sz="2800" dirty="0" smtClean="0"/>
              <a:t>3 credits release time per semester for 2 years</a:t>
            </a:r>
          </a:p>
          <a:p>
            <a:pPr marL="914400" lvl="1" indent="-576263"/>
            <a:r>
              <a:rPr lang="en-US" sz="2800" dirty="0" smtClean="0"/>
              <a:t>$7500 as grant funds</a:t>
            </a:r>
          </a:p>
          <a:p>
            <a:endParaRPr lang="en-US" sz="3200" dirty="0" smtClean="0"/>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36</a:t>
            </a:fld>
            <a:endParaRPr lang="en-US"/>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810646874"/>
      </p:ext>
    </p:extLst>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1143000"/>
            <a:ext cx="5562600" cy="777240"/>
          </a:xfrm>
        </p:spPr>
        <p:txBody>
          <a:bodyPr>
            <a:normAutofit fontScale="90000"/>
          </a:bodyPr>
          <a:lstStyle/>
          <a:p>
            <a:pPr algn="ctr"/>
            <a:r>
              <a:rPr lang="en-US" sz="3100" b="1" dirty="0"/>
              <a:t>Strategy 3: Leadership </a:t>
            </a:r>
            <a:r>
              <a:rPr lang="en-US" sz="3100" b="1" dirty="0" smtClean="0"/>
              <a:t>Development: </a:t>
            </a:r>
            <a:r>
              <a:rPr lang="en-US" sz="3100" i="1" dirty="0" smtClean="0"/>
              <a:t>Progress to Date</a:t>
            </a:r>
            <a:r>
              <a:rPr lang="en-US" dirty="0" smtClean="0"/>
              <a:t/>
            </a:r>
            <a:br>
              <a:rPr lang="en-US" dirty="0" smtClean="0"/>
            </a:br>
            <a:endParaRPr lang="en-US" sz="4000" dirty="0"/>
          </a:p>
        </p:txBody>
      </p:sp>
      <p:sp>
        <p:nvSpPr>
          <p:cNvPr id="3" name="Content Placeholder 2"/>
          <p:cNvSpPr>
            <a:spLocks noGrp="1"/>
          </p:cNvSpPr>
          <p:nvPr>
            <p:ph idx="1"/>
          </p:nvPr>
        </p:nvSpPr>
        <p:spPr>
          <a:xfrm>
            <a:off x="533400" y="1600200"/>
            <a:ext cx="9052560" cy="5867400"/>
          </a:xfrm>
        </p:spPr>
        <p:txBody>
          <a:bodyPr>
            <a:normAutofit/>
          </a:bodyPr>
          <a:lstStyle/>
          <a:p>
            <a:pPr>
              <a:buNone/>
            </a:pPr>
            <a:endParaRPr lang="en-US" u="sng" dirty="0" smtClean="0">
              <a:solidFill>
                <a:srgbClr val="993333"/>
              </a:solidFill>
            </a:endParaRPr>
          </a:p>
          <a:p>
            <a:pPr>
              <a:buNone/>
            </a:pPr>
            <a:r>
              <a:rPr lang="en-US" u="sng" dirty="0" smtClean="0">
                <a:solidFill>
                  <a:srgbClr val="993333"/>
                </a:solidFill>
              </a:rPr>
              <a:t>Activity 1: Leadership Development Training</a:t>
            </a:r>
          </a:p>
          <a:p>
            <a:pPr marL="457200" indent="-457200"/>
            <a:r>
              <a:rPr lang="en-US" dirty="0" smtClean="0"/>
              <a:t>Three workshops conducted to date; two hours long</a:t>
            </a:r>
          </a:p>
          <a:p>
            <a:endParaRPr lang="en-US" dirty="0" smtClean="0"/>
          </a:p>
          <a:p>
            <a:endParaRPr lang="en-US" dirty="0" smtClean="0"/>
          </a:p>
          <a:p>
            <a:endParaRPr lang="en-US" dirty="0" smtClean="0"/>
          </a:p>
          <a:p>
            <a:pPr>
              <a:buNone/>
            </a:pPr>
            <a:endParaRPr lang="en-US" dirty="0" smtClean="0"/>
          </a:p>
          <a:p>
            <a:endParaRPr lang="en-US" dirty="0" smtClean="0"/>
          </a:p>
          <a:p>
            <a:pPr>
              <a:buNone/>
            </a:pPr>
            <a:endParaRPr lang="en-US" dirty="0" smtClean="0"/>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980847057"/>
              </p:ext>
            </p:extLst>
          </p:nvPr>
        </p:nvGraphicFramePr>
        <p:xfrm>
          <a:off x="609600" y="3124200"/>
          <a:ext cx="8077199" cy="4445358"/>
        </p:xfrm>
        <a:graphic>
          <a:graphicData uri="http://schemas.openxmlformats.org/drawingml/2006/table">
            <a:tbl>
              <a:tblPr firstRow="1" bandRow="1">
                <a:tableStyleId>{5C22544A-7EE6-4342-B048-85BDC9FD1C3A}</a:tableStyleId>
              </a:tblPr>
              <a:tblGrid>
                <a:gridCol w="1615440"/>
                <a:gridCol w="1438963"/>
                <a:gridCol w="3490914"/>
                <a:gridCol w="1531882"/>
              </a:tblGrid>
              <a:tr h="494536">
                <a:tc>
                  <a:txBody>
                    <a:bodyPr/>
                    <a:lstStyle/>
                    <a:p>
                      <a:pPr algn="ctr"/>
                      <a:endParaRPr lang="en-US" sz="2800" dirty="0"/>
                    </a:p>
                  </a:txBody>
                  <a:tcPr/>
                </a:tc>
                <a:tc>
                  <a:txBody>
                    <a:bodyPr/>
                    <a:lstStyle/>
                    <a:p>
                      <a:pPr algn="ctr"/>
                      <a:r>
                        <a:rPr lang="en-US" sz="2800" dirty="0" smtClean="0"/>
                        <a:t>Date</a:t>
                      </a:r>
                      <a:endParaRPr lang="en-US" sz="2800" dirty="0"/>
                    </a:p>
                  </a:txBody>
                  <a:tcPr/>
                </a:tc>
                <a:tc>
                  <a:txBody>
                    <a:bodyPr/>
                    <a:lstStyle/>
                    <a:p>
                      <a:pPr algn="ctr"/>
                      <a:r>
                        <a:rPr lang="en-US" sz="2800" dirty="0" smtClean="0"/>
                        <a:t>Topic</a:t>
                      </a:r>
                      <a:endParaRPr lang="en-US" sz="2800" dirty="0"/>
                    </a:p>
                  </a:txBody>
                  <a:tcPr/>
                </a:tc>
                <a:tc>
                  <a:txBody>
                    <a:bodyPr/>
                    <a:lstStyle/>
                    <a:p>
                      <a:pPr algn="ctr"/>
                      <a:r>
                        <a:rPr lang="en-US" sz="2000" dirty="0" smtClean="0"/>
                        <a:t>Participants</a:t>
                      </a:r>
                      <a:endParaRPr lang="en-US" sz="2000" dirty="0"/>
                    </a:p>
                  </a:txBody>
                  <a:tcPr/>
                </a:tc>
              </a:tr>
              <a:tr h="1309066">
                <a:tc>
                  <a:txBody>
                    <a:bodyPr/>
                    <a:lstStyle/>
                    <a:p>
                      <a:r>
                        <a:rPr lang="en-US" sz="2400" dirty="0" smtClean="0"/>
                        <a:t>Leadership Series # 1</a:t>
                      </a:r>
                      <a:endParaRPr lang="en-US" sz="2400" dirty="0"/>
                    </a:p>
                  </a:txBody>
                  <a:tcPr/>
                </a:tc>
                <a:tc>
                  <a:txBody>
                    <a:bodyPr/>
                    <a:lstStyle/>
                    <a:p>
                      <a:pPr algn="ctr"/>
                      <a:r>
                        <a:rPr lang="en-US" sz="2400" dirty="0" smtClean="0"/>
                        <a:t>January</a:t>
                      </a:r>
                    </a:p>
                    <a:p>
                      <a:pPr algn="ctr"/>
                      <a:r>
                        <a:rPr lang="en-US" sz="2400" baseline="0" dirty="0" smtClean="0"/>
                        <a:t>2012</a:t>
                      </a:r>
                      <a:endParaRPr lang="en-US" sz="2400" dirty="0"/>
                    </a:p>
                  </a:txBody>
                  <a:tcPr/>
                </a:tc>
                <a:tc>
                  <a:txBody>
                    <a:bodyPr/>
                    <a:lstStyle/>
                    <a:p>
                      <a:r>
                        <a:rPr lang="en-US" sz="2400" dirty="0" smtClean="0"/>
                        <a:t>Self- Assessment using</a:t>
                      </a:r>
                      <a:r>
                        <a:rPr lang="en-US" sz="2400" baseline="0" dirty="0" smtClean="0"/>
                        <a:t> DISC Behavioral Analysis</a:t>
                      </a:r>
                      <a:endParaRPr lang="en-US" sz="2400" dirty="0"/>
                    </a:p>
                  </a:txBody>
                  <a:tcPr/>
                </a:tc>
                <a:tc>
                  <a:txBody>
                    <a:bodyPr/>
                    <a:lstStyle/>
                    <a:p>
                      <a:pPr algn="ctr"/>
                      <a:r>
                        <a:rPr lang="en-US" sz="2400" dirty="0" smtClean="0"/>
                        <a:t>17</a:t>
                      </a:r>
                      <a:endParaRPr lang="en-US" sz="2400" dirty="0"/>
                    </a:p>
                  </a:txBody>
                  <a:tcPr/>
                </a:tc>
              </a:tr>
              <a:tr h="1309066">
                <a:tc>
                  <a:txBody>
                    <a:bodyPr/>
                    <a:lstStyle/>
                    <a:p>
                      <a:r>
                        <a:rPr lang="en-US" sz="2400" dirty="0" smtClean="0"/>
                        <a:t>Leadership</a:t>
                      </a:r>
                      <a:r>
                        <a:rPr lang="en-US" sz="2400" baseline="0" dirty="0" smtClean="0"/>
                        <a:t> Series # 2</a:t>
                      </a:r>
                      <a:endParaRPr lang="en-US" sz="2400" dirty="0"/>
                    </a:p>
                  </a:txBody>
                  <a:tcPr/>
                </a:tc>
                <a:tc>
                  <a:txBody>
                    <a:bodyPr/>
                    <a:lstStyle/>
                    <a:p>
                      <a:pPr algn="ctr"/>
                      <a:r>
                        <a:rPr lang="en-US" sz="2400" dirty="0" smtClean="0"/>
                        <a:t>February</a:t>
                      </a:r>
                    </a:p>
                    <a:p>
                      <a:pPr algn="ctr"/>
                      <a:r>
                        <a:rPr lang="en-US" sz="2400" dirty="0" smtClean="0"/>
                        <a:t> 2012</a:t>
                      </a:r>
                      <a:endParaRPr lang="en-US" sz="2400" dirty="0"/>
                    </a:p>
                  </a:txBody>
                  <a:tcPr/>
                </a:tc>
                <a:tc>
                  <a:txBody>
                    <a:bodyPr/>
                    <a:lstStyle/>
                    <a:p>
                      <a:r>
                        <a:rPr lang="en-US" sz="2400" dirty="0" smtClean="0"/>
                        <a:t>Situational</a:t>
                      </a:r>
                      <a:r>
                        <a:rPr lang="en-US" sz="2400" baseline="0" dirty="0" smtClean="0"/>
                        <a:t> Leadership</a:t>
                      </a:r>
                      <a:endParaRPr lang="en-US" sz="2400" dirty="0"/>
                    </a:p>
                  </a:txBody>
                  <a:tcPr/>
                </a:tc>
                <a:tc>
                  <a:txBody>
                    <a:bodyPr/>
                    <a:lstStyle/>
                    <a:p>
                      <a:pPr algn="ctr"/>
                      <a:r>
                        <a:rPr lang="en-US" sz="2400" dirty="0" smtClean="0"/>
                        <a:t>17</a:t>
                      </a:r>
                      <a:endParaRPr lang="en-US" sz="2400" dirty="0"/>
                    </a:p>
                  </a:txBody>
                  <a:tcPr/>
                </a:tc>
              </a:tr>
              <a:tr h="1309066">
                <a:tc>
                  <a:txBody>
                    <a:bodyPr/>
                    <a:lstStyle/>
                    <a:p>
                      <a:r>
                        <a:rPr lang="en-US" sz="2400" dirty="0" smtClean="0"/>
                        <a:t>Leadership </a:t>
                      </a:r>
                    </a:p>
                    <a:p>
                      <a:r>
                        <a:rPr lang="en-US" sz="2400" dirty="0" smtClean="0"/>
                        <a:t>Series #3</a:t>
                      </a:r>
                      <a:endParaRPr lang="en-US" sz="2400" dirty="0"/>
                    </a:p>
                  </a:txBody>
                  <a:tcPr/>
                </a:tc>
                <a:tc>
                  <a:txBody>
                    <a:bodyPr/>
                    <a:lstStyle/>
                    <a:p>
                      <a:pPr algn="ctr"/>
                      <a:r>
                        <a:rPr lang="en-US" sz="2400" dirty="0" smtClean="0"/>
                        <a:t>April 2012</a:t>
                      </a:r>
                      <a:endParaRPr lang="en-US" sz="2400" dirty="0"/>
                    </a:p>
                  </a:txBody>
                  <a:tcPr/>
                </a:tc>
                <a:tc>
                  <a:txBody>
                    <a:bodyPr/>
                    <a:lstStyle/>
                    <a:p>
                      <a:r>
                        <a:rPr lang="en-US" sz="2400" dirty="0" smtClean="0"/>
                        <a:t>Roles</a:t>
                      </a:r>
                      <a:r>
                        <a:rPr lang="en-US" sz="2400" baseline="0" dirty="0" smtClean="0"/>
                        <a:t> of Leaders and Workers in Project Management</a:t>
                      </a:r>
                      <a:endParaRPr lang="en-US" sz="2400" dirty="0"/>
                    </a:p>
                  </a:txBody>
                  <a:tcPr/>
                </a:tc>
                <a:tc>
                  <a:txBody>
                    <a:bodyPr/>
                    <a:lstStyle/>
                    <a:p>
                      <a:pPr algn="ctr"/>
                      <a:r>
                        <a:rPr lang="en-US" sz="2400" dirty="0" smtClean="0"/>
                        <a:t>17</a:t>
                      </a:r>
                      <a:endParaRPr lang="en-US" sz="2400" dirty="0"/>
                    </a:p>
                  </a:txBody>
                  <a:tcPr/>
                </a:tc>
              </a:tr>
            </a:tbl>
          </a:graphicData>
        </a:graphic>
      </p:graphicFrame>
      <p:pic>
        <p:nvPicPr>
          <p:cNvPr id="7" name="Picture 2" descr="\\Zurn\transform\Logo\TransformLogoSpotColorScreen.png"/>
          <p:cNvPicPr>
            <a:picLocks noChangeAspect="1" noChangeArrowheads="1"/>
          </p:cNvPicPr>
          <p:nvPr/>
        </p:nvPicPr>
        <p:blipFill>
          <a:blip r:embed="rId3" cstate="print"/>
          <a:srcRect/>
          <a:stretch>
            <a:fillRect/>
          </a:stretch>
        </p:blipFill>
        <p:spPr bwMode="auto">
          <a:xfrm>
            <a:off x="7696200" y="807677"/>
            <a:ext cx="1813698" cy="563923"/>
          </a:xfrm>
          <a:prstGeom prst="rect">
            <a:avLst/>
          </a:prstGeom>
          <a:noFill/>
        </p:spPr>
      </p:pic>
    </p:spTree>
    <p:extLst>
      <p:ext uri="{BB962C8B-B14F-4D97-AF65-F5344CB8AC3E}">
        <p14:creationId xmlns:p14="http://schemas.microsoft.com/office/powerpoint/2010/main" xmlns="" val="1375607053"/>
      </p:ext>
    </p:extLst>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6248400" cy="684212"/>
          </a:xfrm>
        </p:spPr>
        <p:txBody>
          <a:bodyPr>
            <a:noAutofit/>
          </a:bodyPr>
          <a:lstStyle/>
          <a:p>
            <a:pPr algn="ctr"/>
            <a:r>
              <a:rPr lang="en-US" sz="2800" b="1" dirty="0" smtClean="0"/>
              <a:t>Strategy 3: Activity </a:t>
            </a:r>
            <a:r>
              <a:rPr lang="en-US" sz="2800" dirty="0" smtClean="0"/>
              <a:t>1</a:t>
            </a:r>
            <a:br>
              <a:rPr lang="en-US" sz="2800" dirty="0" smtClean="0"/>
            </a:br>
            <a:r>
              <a:rPr lang="en-US" sz="2800" dirty="0" smtClean="0"/>
              <a:t>Proposed Curriculum for Year 1 and 2</a:t>
            </a:r>
            <a:endParaRPr lang="en-US" sz="2800" dirty="0"/>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38</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774536700"/>
              </p:ext>
            </p:extLst>
          </p:nvPr>
        </p:nvGraphicFramePr>
        <p:xfrm>
          <a:off x="205819" y="1828800"/>
          <a:ext cx="9700181" cy="5699760"/>
        </p:xfrm>
        <a:graphic>
          <a:graphicData uri="http://schemas.openxmlformats.org/drawingml/2006/table">
            <a:tbl>
              <a:tblPr/>
              <a:tblGrid>
                <a:gridCol w="1241981"/>
                <a:gridCol w="213046"/>
                <a:gridCol w="3368354"/>
                <a:gridCol w="2590800"/>
                <a:gridCol w="2286000"/>
              </a:tblGrid>
              <a:tr h="495123">
                <a:tc gridSpan="2">
                  <a:txBody>
                    <a:bodyPr/>
                    <a:lstStyle/>
                    <a:p>
                      <a:pPr marL="0" marR="0">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dirty="0">
                          <a:latin typeface="Calibri"/>
                          <a:ea typeface="Times New Roman"/>
                          <a:cs typeface="Times New Roman"/>
                        </a:rPr>
                        <a:t>Leadership and Vision</a:t>
                      </a: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Calibri"/>
                          <a:ea typeface="Times New Roman"/>
                          <a:cs typeface="Times New Roman"/>
                        </a:rPr>
                        <a:t>Task Topics</a:t>
                      </a: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Calibri"/>
                          <a:ea typeface="Times New Roman"/>
                          <a:cs typeface="Times New Roman"/>
                        </a:rPr>
                        <a:t>Interpersonal</a:t>
                      </a: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6352">
                <a:tc gridSpan="3">
                  <a:txBody>
                    <a:bodyPr/>
                    <a:lstStyle/>
                    <a:p>
                      <a:pPr marL="0" marR="0">
                        <a:spcBef>
                          <a:spcPts val="0"/>
                        </a:spcBef>
                        <a:spcAft>
                          <a:spcPts val="0"/>
                        </a:spcAft>
                      </a:pPr>
                      <a:r>
                        <a:rPr lang="en-US" sz="2400" i="1" dirty="0">
                          <a:latin typeface="Calibri"/>
                          <a:ea typeface="Times New Roman"/>
                          <a:cs typeface="Times New Roman"/>
                        </a:rPr>
                        <a:t>Spring 2012</a:t>
                      </a: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marL="0" marR="0">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endParaRPr lang="en-US" sz="20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19277">
                <a:tc>
                  <a:txBody>
                    <a:bodyPr/>
                    <a:lstStyle/>
                    <a:p>
                      <a:pPr marL="0" marR="0">
                        <a:spcBef>
                          <a:spcPts val="0"/>
                        </a:spcBef>
                        <a:spcAft>
                          <a:spcPts val="0"/>
                        </a:spcAft>
                      </a:pPr>
                      <a:r>
                        <a:rPr lang="en-US" sz="1800">
                          <a:latin typeface="Calibri"/>
                          <a:ea typeface="Times New Roman"/>
                          <a:cs typeface="Times New Roman"/>
                        </a:rPr>
                        <a:t>January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US" sz="2400" dirty="0">
                          <a:latin typeface="Calibri"/>
                          <a:ea typeface="Calibri"/>
                          <a:cs typeface="Times New Roman"/>
                        </a:rPr>
                        <a:t>Leadership Self Assessment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February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US"/>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Calibri"/>
                          <a:ea typeface="Calibri"/>
                          <a:cs typeface="Times New Roman"/>
                        </a:rPr>
                        <a:t>Goal Setting</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6772">
                <a:tc>
                  <a:txBody>
                    <a:bodyPr/>
                    <a:lstStyle/>
                    <a:p>
                      <a:pPr marL="0" marR="0">
                        <a:spcBef>
                          <a:spcPts val="0"/>
                        </a:spcBef>
                        <a:spcAft>
                          <a:spcPts val="0"/>
                        </a:spcAft>
                      </a:pPr>
                      <a:r>
                        <a:rPr lang="en-US" sz="1800">
                          <a:latin typeface="Calibri"/>
                          <a:ea typeface="Times New Roman"/>
                          <a:cs typeface="Times New Roman"/>
                        </a:rPr>
                        <a:t>April</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US"/>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Calibri"/>
                          <a:ea typeface="Calibri"/>
                          <a:cs typeface="Times New Roman"/>
                        </a:rPr>
                        <a:t>Conflict Management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gridSpan="3">
                  <a:txBody>
                    <a:bodyPr/>
                    <a:lstStyle/>
                    <a:p>
                      <a:pPr marL="0" marR="0">
                        <a:spcBef>
                          <a:spcPts val="0"/>
                        </a:spcBef>
                        <a:spcAft>
                          <a:spcPts val="0"/>
                        </a:spcAft>
                      </a:pPr>
                      <a:r>
                        <a:rPr lang="en-US" sz="2400" i="1" dirty="0">
                          <a:latin typeface="Calibri"/>
                          <a:ea typeface="Times New Roman"/>
                          <a:cs typeface="Times New Roman"/>
                        </a:rPr>
                        <a:t>Fall 2012</a:t>
                      </a: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20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62000">
                <a:tc>
                  <a:txBody>
                    <a:bodyPr/>
                    <a:lstStyle/>
                    <a:p>
                      <a:pPr marL="0" marR="0">
                        <a:spcBef>
                          <a:spcPts val="0"/>
                        </a:spcBef>
                        <a:spcAft>
                          <a:spcPts val="0"/>
                        </a:spcAft>
                      </a:pPr>
                      <a:r>
                        <a:rPr lang="en-US" sz="1800">
                          <a:latin typeface="Calibri"/>
                          <a:ea typeface="Times New Roman"/>
                          <a:cs typeface="Times New Roman"/>
                        </a:rPr>
                        <a:t>September</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US" sz="2400" dirty="0">
                          <a:latin typeface="Calibri"/>
                          <a:ea typeface="Calibri"/>
                          <a:cs typeface="Times New Roman"/>
                        </a:rPr>
                        <a:t>Contemporary Approach to Leadership Development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October</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US"/>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Calibri"/>
                          <a:ea typeface="Calibri"/>
                          <a:cs typeface="Times New Roman"/>
                        </a:rPr>
                        <a:t>Time Management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November</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US"/>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Calibri"/>
                          <a:ea typeface="Calibri"/>
                          <a:cs typeface="Times New Roman"/>
                        </a:rPr>
                        <a:t>Mentoring</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gridSpan="3">
                  <a:txBody>
                    <a:bodyPr/>
                    <a:lstStyle/>
                    <a:p>
                      <a:pPr marL="0" marR="0">
                        <a:spcBef>
                          <a:spcPts val="0"/>
                        </a:spcBef>
                        <a:spcAft>
                          <a:spcPts val="0"/>
                        </a:spcAft>
                      </a:pPr>
                      <a:r>
                        <a:rPr lang="en-US" sz="2400" i="1" dirty="0">
                          <a:latin typeface="Calibri"/>
                          <a:ea typeface="Times New Roman"/>
                          <a:cs typeface="Times New Roman"/>
                        </a:rPr>
                        <a:t>Spring 2013</a:t>
                      </a: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76352">
                <a:tc>
                  <a:txBody>
                    <a:bodyPr/>
                    <a:lstStyle/>
                    <a:p>
                      <a:pPr marL="0" marR="0">
                        <a:spcBef>
                          <a:spcPts val="0"/>
                        </a:spcBef>
                        <a:spcAft>
                          <a:spcPts val="0"/>
                        </a:spcAft>
                      </a:pPr>
                      <a:r>
                        <a:rPr lang="en-US" sz="1800">
                          <a:latin typeface="Calibri"/>
                          <a:ea typeface="Times New Roman"/>
                          <a:cs typeface="Times New Roman"/>
                        </a:rPr>
                        <a:t>January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US" sz="2400" dirty="0">
                          <a:latin typeface="Calibri"/>
                          <a:ea typeface="Calibri"/>
                          <a:cs typeface="Times New Roman"/>
                        </a:rPr>
                        <a:t>Values and Vision</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February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US" sz="2000" dirty="0"/>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Calibri"/>
                          <a:ea typeface="Calibri"/>
                          <a:cs typeface="Times New Roman"/>
                        </a:rPr>
                        <a:t>Decision Making</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dirty="0">
                          <a:latin typeface="Calibri"/>
                          <a:ea typeface="Times New Roman"/>
                          <a:cs typeface="Times New Roman"/>
                        </a:rPr>
                        <a:t>April</a:t>
                      </a: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US" sz="2000"/>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20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4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Calibri"/>
                          <a:ea typeface="Calibri"/>
                          <a:cs typeface="Times New Roman"/>
                        </a:rPr>
                        <a:t>Motivation</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217" name="Rectangle 1"/>
          <p:cNvSpPr>
            <a:spLocks noChangeArrowheads="1"/>
          </p:cNvSpPr>
          <p:nvPr/>
        </p:nvSpPr>
        <p:spPr bwMode="auto">
          <a:xfrm>
            <a:off x="0" y="53753"/>
            <a:ext cx="205819" cy="410654"/>
          </a:xfrm>
          <a:prstGeom prst="rect">
            <a:avLst/>
          </a:prstGeom>
          <a:noFill/>
          <a:ln w="9525">
            <a:noFill/>
            <a:miter lim="800000"/>
            <a:headEnd/>
            <a:tailEnd/>
          </a:ln>
          <a:effectLst/>
        </p:spPr>
        <p:txBody>
          <a:bodyPr vert="horz" wrap="none" lIns="101882" tIns="50941" rIns="101882" bIns="50941" numCol="1" anchor="ctr" anchorCtr="0" compatLnSpc="1">
            <a:prstTxWarp prst="textNoShape">
              <a:avLst/>
            </a:prstTxWarp>
            <a:spAutoFit/>
          </a:bodyPr>
          <a:lstStyle/>
          <a:p>
            <a:pPr defTabSz="1018824" eaLnBrk="1" hangingPunct="1"/>
            <a:endParaRPr lang="en-US" sz="2000" dirty="0">
              <a:latin typeface="Arial" pitchFamily="34" charset="0"/>
            </a:endParaRPr>
          </a:p>
        </p:txBody>
      </p:sp>
      <p:pic>
        <p:nvPicPr>
          <p:cNvPr id="6" name="Picture 2" descr="\\Zurn\transform\Logo\TransformLogoSpotColorScreen.png"/>
          <p:cNvPicPr>
            <a:picLocks noChangeAspect="1" noChangeArrowheads="1"/>
          </p:cNvPicPr>
          <p:nvPr/>
        </p:nvPicPr>
        <p:blipFill>
          <a:blip r:embed="rId2" cstate="print"/>
          <a:srcRect/>
          <a:stretch>
            <a:fillRect/>
          </a:stretch>
        </p:blipFill>
        <p:spPr bwMode="auto">
          <a:xfrm>
            <a:off x="7863702" y="807677"/>
            <a:ext cx="1813698" cy="563923"/>
          </a:xfrm>
          <a:prstGeom prst="rect">
            <a:avLst/>
          </a:prstGeom>
          <a:noFill/>
        </p:spPr>
      </p:pic>
    </p:spTree>
    <p:extLst>
      <p:ext uri="{BB962C8B-B14F-4D97-AF65-F5344CB8AC3E}">
        <p14:creationId xmlns:p14="http://schemas.microsoft.com/office/powerpoint/2010/main" xmlns="" val="3591803571"/>
      </p:ext>
    </p:extLst>
  </p:cSld>
  <p:clrMapOvr>
    <a:masterClrMapping/>
  </p:clrMapOvr>
  <p:transition>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a:t>
            </a:r>
            <a:endParaRPr lang="en-US" b="1" dirty="0"/>
          </a:p>
        </p:txBody>
      </p:sp>
      <p:sp>
        <p:nvSpPr>
          <p:cNvPr id="3" name="Content Placeholder 2"/>
          <p:cNvSpPr>
            <a:spLocks noGrp="1"/>
          </p:cNvSpPr>
          <p:nvPr>
            <p:ph idx="1"/>
          </p:nvPr>
        </p:nvSpPr>
        <p:spPr>
          <a:noFill/>
          <a:ln>
            <a:noFill/>
          </a:ln>
          <a:effectLst/>
        </p:spPr>
        <p:txBody>
          <a:bodyPr/>
          <a:lstStyle/>
          <a:p>
            <a:r>
              <a:rPr lang="en-US" dirty="0" smtClean="0"/>
              <a:t>THIS WORK IS SUPPORTED BY THE NATIONAL SCIENCE FOUNDATION AWARD </a:t>
            </a:r>
            <a:r>
              <a:rPr lang="en-US" dirty="0" err="1" smtClean="0"/>
              <a:t>HRD</a:t>
            </a:r>
            <a:r>
              <a:rPr lang="en-US" dirty="0" smtClean="0"/>
              <a:t>-1107015.</a:t>
            </a:r>
            <a:endParaRPr lang="en-US" b="1" cap="all" dirty="0" smtClean="0">
              <a:ln w="0"/>
              <a:effectLst>
                <a:reflection blurRad="12700" stA="50000" endPos="50000" dist="5000" dir="5400000" sy="-100000" rotWithShape="0"/>
              </a:effectLst>
            </a:endParaRPr>
          </a:p>
          <a:p>
            <a:endParaRPr lang="en-US" b="1" cap="all" dirty="0" smtClean="0">
              <a:ln w="0"/>
              <a:effectLst>
                <a:reflection blurRad="12700" stA="50000" endPos="50000" dist="5000" dir="5400000" sy="-100000" rotWithShape="0"/>
              </a:effectLst>
            </a:endParaRPr>
          </a:p>
        </p:txBody>
      </p:sp>
      <p:sp>
        <p:nvSpPr>
          <p:cNvPr id="4" name="Slide Number Placeholder 3"/>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39</a:t>
            </a:fld>
            <a:endParaRPr lang="en-US"/>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pic>
        <p:nvPicPr>
          <p:cNvPr id="6" name="Picture 2"/>
          <p:cNvPicPr>
            <a:picLocks noChangeAspect="1" noChangeArrowheads="1"/>
          </p:cNvPicPr>
          <p:nvPr/>
        </p:nvPicPr>
        <p:blipFill>
          <a:blip r:embed="rId3" cstate="print"/>
          <a:srcRect l="64693" t="38818" r="30369" b="54718"/>
          <a:stretch>
            <a:fillRect/>
          </a:stretch>
        </p:blipFill>
        <p:spPr bwMode="auto">
          <a:xfrm>
            <a:off x="3966949" y="3607558"/>
            <a:ext cx="2133600" cy="1745672"/>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over.JPG"/>
          <p:cNvPicPr>
            <a:picLocks noGrp="1" noChangeAspect="1"/>
          </p:cNvPicPr>
          <p:nvPr>
            <p:ph sz="half" idx="1"/>
          </p:nvPr>
        </p:nvPicPr>
        <p:blipFill>
          <a:blip r:embed="rId3" cstate="print"/>
          <a:srcRect/>
          <a:stretch>
            <a:fillRect/>
          </a:stretch>
        </p:blipFill>
        <p:spPr bwMode="auto">
          <a:xfrm rot="304284">
            <a:off x="6763991" y="2715401"/>
            <a:ext cx="2800985" cy="3814233"/>
          </a:xfrm>
          <a:ln>
            <a:miter lim="800000"/>
            <a:headEnd/>
            <a:tailEnd/>
          </a:ln>
          <a:effectLst>
            <a:outerShdw dist="76201" dir="9299987" algn="tl" rotWithShape="0">
              <a:srgbClr val="006F6F">
                <a:alpha val="64998"/>
              </a:srgbClr>
            </a:outerShdw>
          </a:effectLst>
        </p:spPr>
      </p:pic>
      <p:sp>
        <p:nvSpPr>
          <p:cNvPr id="12291" name="TextBox 4"/>
          <p:cNvSpPr txBox="1">
            <a:spLocks noChangeArrowheads="1"/>
          </p:cNvSpPr>
          <p:nvPr/>
        </p:nvSpPr>
        <p:spPr bwMode="auto">
          <a:xfrm>
            <a:off x="381000" y="1905000"/>
            <a:ext cx="6781800" cy="4411749"/>
          </a:xfrm>
          <a:prstGeom prst="rect">
            <a:avLst/>
          </a:prstGeom>
          <a:noFill/>
          <a:ln w="9525">
            <a:noFill/>
            <a:miter lim="800000"/>
            <a:headEnd/>
            <a:tailEnd/>
          </a:ln>
        </p:spPr>
        <p:txBody>
          <a:bodyPr wrap="square" lIns="101882" tIns="50941" rIns="101882" bIns="50941">
            <a:spAutoFit/>
          </a:bodyPr>
          <a:lstStyle/>
          <a:p>
            <a:r>
              <a:rPr lang="en-US" sz="2800" b="1" u="sng" dirty="0">
                <a:solidFill>
                  <a:sysClr val="windowText" lastClr="000000"/>
                </a:solidFill>
              </a:rPr>
              <a:t>Eight research findings in three areas:</a:t>
            </a:r>
            <a:r>
              <a:rPr lang="en-US" sz="2800" b="1" dirty="0">
                <a:solidFill>
                  <a:sysClr val="windowText" lastClr="000000"/>
                </a:solidFill>
              </a:rPr>
              <a:t>	</a:t>
            </a:r>
          </a:p>
          <a:p>
            <a:endParaRPr lang="en-US" sz="2800" dirty="0">
              <a:solidFill>
                <a:sysClr val="windowText" lastClr="000000"/>
              </a:solidFill>
            </a:endParaRPr>
          </a:p>
          <a:p>
            <a:pPr marL="514350" indent="-514350">
              <a:buFont typeface="+mj-lt"/>
              <a:buAutoNum type="arabicPeriod"/>
            </a:pPr>
            <a:r>
              <a:rPr lang="en-US" sz="2800" dirty="0" smtClean="0">
                <a:solidFill>
                  <a:sysClr val="windowText" lastClr="000000"/>
                </a:solidFill>
              </a:rPr>
              <a:t>How </a:t>
            </a:r>
            <a:r>
              <a:rPr lang="en-US" sz="2800" b="1" dirty="0">
                <a:solidFill>
                  <a:srgbClr val="993333"/>
                </a:solidFill>
              </a:rPr>
              <a:t>social and environmental factors </a:t>
            </a:r>
            <a:r>
              <a:rPr lang="en-US" sz="2800" dirty="0" smtClean="0">
                <a:solidFill>
                  <a:sysClr val="windowText" lastClr="000000"/>
                </a:solidFill>
              </a:rPr>
              <a:t>shape </a:t>
            </a:r>
            <a:r>
              <a:rPr lang="en-US" sz="2800" dirty="0">
                <a:solidFill>
                  <a:sysClr val="windowText" lastClr="000000"/>
                </a:solidFill>
              </a:rPr>
              <a:t>girls’ achievements and interests </a:t>
            </a:r>
            <a:r>
              <a:rPr lang="en-US" sz="2800" dirty="0" smtClean="0">
                <a:solidFill>
                  <a:sysClr val="windowText" lastClr="000000"/>
                </a:solidFill>
              </a:rPr>
              <a:t>in </a:t>
            </a:r>
            <a:r>
              <a:rPr lang="en-US" sz="2800" dirty="0">
                <a:solidFill>
                  <a:sysClr val="windowText" lastClr="000000"/>
                </a:solidFill>
              </a:rPr>
              <a:t>math and science</a:t>
            </a:r>
          </a:p>
          <a:p>
            <a:pPr marL="514350" indent="-514350">
              <a:buFont typeface="+mj-lt"/>
              <a:buAutoNum type="arabicPeriod"/>
            </a:pPr>
            <a:endParaRPr lang="en-US" sz="2800" dirty="0">
              <a:solidFill>
                <a:sysClr val="windowText" lastClr="000000"/>
              </a:solidFill>
            </a:endParaRPr>
          </a:p>
          <a:p>
            <a:pPr marL="514350" indent="-514350">
              <a:buFont typeface="+mj-lt"/>
              <a:buAutoNum type="arabicPeriod"/>
            </a:pPr>
            <a:r>
              <a:rPr lang="en-US" sz="2800" dirty="0" smtClean="0">
                <a:solidFill>
                  <a:sysClr val="windowText" lastClr="000000"/>
                </a:solidFill>
              </a:rPr>
              <a:t>The </a:t>
            </a:r>
            <a:r>
              <a:rPr lang="en-US" sz="2800" b="1" dirty="0">
                <a:solidFill>
                  <a:srgbClr val="993333"/>
                </a:solidFill>
              </a:rPr>
              <a:t>climate</a:t>
            </a:r>
            <a:r>
              <a:rPr lang="en-US" sz="2800" dirty="0">
                <a:solidFill>
                  <a:sysClr val="windowText" lastClr="000000"/>
                </a:solidFill>
              </a:rPr>
              <a:t> of college and </a:t>
            </a:r>
            <a:r>
              <a:rPr lang="en-US" sz="2800" dirty="0" smtClean="0">
                <a:solidFill>
                  <a:sysClr val="windowText" lastClr="000000"/>
                </a:solidFill>
              </a:rPr>
              <a:t>university science </a:t>
            </a:r>
            <a:r>
              <a:rPr lang="en-US" sz="2800" dirty="0">
                <a:solidFill>
                  <a:sysClr val="windowText" lastClr="000000"/>
                </a:solidFill>
              </a:rPr>
              <a:t>and engineering departments</a:t>
            </a:r>
          </a:p>
          <a:p>
            <a:pPr marL="514350" indent="-514350">
              <a:buFont typeface="+mj-lt"/>
              <a:buAutoNum type="arabicPeriod"/>
            </a:pPr>
            <a:endParaRPr lang="en-US" sz="2800" dirty="0">
              <a:solidFill>
                <a:sysClr val="windowText" lastClr="000000"/>
              </a:solidFill>
            </a:endParaRPr>
          </a:p>
          <a:p>
            <a:pPr marL="514350" indent="-514350">
              <a:buFont typeface="+mj-lt"/>
              <a:buAutoNum type="arabicPeriod"/>
            </a:pPr>
            <a:r>
              <a:rPr lang="en-US" sz="2800" dirty="0" smtClean="0">
                <a:solidFill>
                  <a:sysClr val="windowText" lastClr="000000"/>
                </a:solidFill>
              </a:rPr>
              <a:t>Continuing </a:t>
            </a:r>
            <a:r>
              <a:rPr lang="en-US" sz="2800" b="1" dirty="0">
                <a:solidFill>
                  <a:srgbClr val="993333"/>
                </a:solidFill>
              </a:rPr>
              <a:t>influence of bias</a:t>
            </a:r>
          </a:p>
        </p:txBody>
      </p:sp>
      <p:sp>
        <p:nvSpPr>
          <p:cNvPr id="12292" name="TextBox 5"/>
          <p:cNvSpPr txBox="1">
            <a:spLocks noChangeArrowheads="1"/>
          </p:cNvSpPr>
          <p:nvPr/>
        </p:nvSpPr>
        <p:spPr bwMode="auto">
          <a:xfrm>
            <a:off x="0" y="0"/>
            <a:ext cx="10058400" cy="1603288"/>
          </a:xfrm>
          <a:prstGeom prst="rect">
            <a:avLst/>
          </a:prstGeom>
          <a:solidFill>
            <a:srgbClr val="993333"/>
          </a:solidFill>
          <a:ln w="9525">
            <a:noFill/>
            <a:miter lim="800000"/>
            <a:headEnd/>
            <a:tailEnd/>
          </a:ln>
        </p:spPr>
        <p:txBody>
          <a:bodyPr wrap="square" lIns="101882" tIns="50941" rIns="101882" bIns="50941">
            <a:spAutoFit/>
          </a:bodyPr>
          <a:lstStyle/>
          <a:p>
            <a:pPr algn="ctr">
              <a:lnSpc>
                <a:spcPts val="3900"/>
              </a:lnSpc>
            </a:pP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Why So Few?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presents evidence that social and environmental</a:t>
            </a:r>
          </a:p>
          <a:p>
            <a:pPr algn="ctr">
              <a:lnSpc>
                <a:spcPts val="3900"/>
              </a:lnSpc>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factors contribute to the underrepresentation of </a:t>
            </a:r>
          </a:p>
          <a:p>
            <a:pPr algn="ctr">
              <a:lnSpc>
                <a:spcPts val="3900"/>
              </a:lnSpc>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women and girls in STEM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a:spLocks noChangeArrowheads="1"/>
          </p:cNvSpPr>
          <p:nvPr/>
        </p:nvSpPr>
        <p:spPr bwMode="auto">
          <a:xfrm>
            <a:off x="167640" y="7299219"/>
            <a:ext cx="10058400" cy="473181"/>
          </a:xfrm>
          <a:prstGeom prst="rect">
            <a:avLst/>
          </a:prstGeom>
          <a:noFill/>
          <a:ln w="9525">
            <a:noFill/>
            <a:miter lim="800000"/>
            <a:headEnd/>
            <a:tailEnd/>
          </a:ln>
        </p:spPr>
        <p:txBody>
          <a:bodyPr wrap="none" lIns="101882" tIns="50941" rIns="101882" bIns="50941"/>
          <a:lstStyle/>
          <a:p>
            <a:r>
              <a:rPr lang="en-US" sz="1000" dirty="0" smtClean="0">
                <a:cs typeface="Arial" charset="0"/>
              </a:rPr>
              <a:t>Source:  American Association of University Women, </a:t>
            </a:r>
            <a:r>
              <a:rPr lang="en-US" sz="1000" i="1" dirty="0" smtClean="0">
                <a:ea typeface="ＭＳ Ｐゴシック" charset="-128"/>
              </a:rPr>
              <a:t>Why So Few? Women in Science, Technology, Engineering, and Mathematics,</a:t>
            </a:r>
            <a:r>
              <a:rPr lang="en-US" sz="1000" i="1" dirty="0" smtClean="0">
                <a:cs typeface="Arial" charset="0"/>
              </a:rPr>
              <a:t> 2009</a:t>
            </a:r>
            <a:r>
              <a:rPr lang="en-US" sz="1000" dirty="0" smtClean="0">
                <a:cs typeface="Arial" charset="0"/>
              </a:rPr>
              <a:t>.</a:t>
            </a:r>
            <a:endParaRPr lang="en-US" sz="1000" dirty="0">
              <a:cs typeface="Arial" charset="0"/>
            </a:endParaRPr>
          </a:p>
        </p:txBody>
      </p:sp>
    </p:spTree>
    <p:extLst>
      <p:ext uri="{BB962C8B-B14F-4D97-AF65-F5344CB8AC3E}">
        <p14:creationId xmlns:p14="http://schemas.microsoft.com/office/powerpoint/2010/main" xmlns="" val="2943163389"/>
      </p:ext>
    </p:extLst>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62300" y="3430588"/>
            <a:ext cx="4991100" cy="684212"/>
          </a:xfrm>
        </p:spPr>
        <p:txBody>
          <a:bodyPr/>
          <a:lstStyle/>
          <a:p>
            <a:r>
              <a:rPr lang="en-US" sz="5400" dirty="0" smtClean="0"/>
              <a:t>Questions????</a:t>
            </a:r>
            <a:endParaRPr lang="en-US" sz="5400" dirty="0"/>
          </a:p>
        </p:txBody>
      </p:sp>
      <p:sp>
        <p:nvSpPr>
          <p:cNvPr id="4" name="Slide Number Placeholder 3"/>
          <p:cNvSpPr>
            <a:spLocks noGrp="1"/>
          </p:cNvSpPr>
          <p:nvPr>
            <p:ph type="sldNum" sz="quarter" idx="10"/>
          </p:nvPr>
        </p:nvSpPr>
        <p:spPr/>
        <p:txBody>
          <a:bodyPr/>
          <a:lstStyle/>
          <a:p>
            <a:fld id="{E69CC633-91A9-4F73-BD88-166F2962DFBA}" type="slidenum">
              <a:rPr lang="en-US" smtClean="0"/>
              <a:pPr/>
              <a:t>40</a:t>
            </a:fld>
            <a:endParaRPr lang="en-US"/>
          </a:p>
        </p:txBody>
      </p:sp>
      <p:pic>
        <p:nvPicPr>
          <p:cNvPr id="8"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57398" y="1273308"/>
            <a:ext cx="10420598" cy="6651492"/>
          </a:xfrm>
          <a:prstGeom prst="rect">
            <a:avLst/>
          </a:prstGeom>
          <a:noFill/>
          <a:ln w="9525">
            <a:noFill/>
            <a:miter lim="800000"/>
            <a:headEnd/>
            <a:tailEnd/>
          </a:ln>
        </p:spPr>
      </p:pic>
      <p:pic>
        <p:nvPicPr>
          <p:cNvPr id="13315" name="Picture 4"/>
          <p:cNvPicPr>
            <a:picLocks noChangeAspect="1" noChangeArrowheads="1"/>
          </p:cNvPicPr>
          <p:nvPr/>
        </p:nvPicPr>
        <p:blipFill>
          <a:blip r:embed="rId4" cstate="print"/>
          <a:srcRect/>
          <a:stretch>
            <a:fillRect/>
          </a:stretch>
        </p:blipFill>
        <p:spPr bwMode="auto">
          <a:xfrm>
            <a:off x="1" y="0"/>
            <a:ext cx="10106229" cy="1361970"/>
          </a:xfrm>
          <a:prstGeom prst="rect">
            <a:avLst/>
          </a:prstGeom>
          <a:noFill/>
          <a:ln w="9525">
            <a:noFill/>
            <a:miter lim="800000"/>
            <a:headEnd/>
            <a:tailEnd/>
          </a:ln>
        </p:spPr>
      </p:pic>
    </p:spTree>
    <p:extLst>
      <p:ext uri="{BB962C8B-B14F-4D97-AF65-F5344CB8AC3E}">
        <p14:creationId xmlns:p14="http://schemas.microsoft.com/office/powerpoint/2010/main" xmlns="" val="574613917"/>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5829300" cy="1219200"/>
          </a:xfrm>
        </p:spPr>
        <p:txBody>
          <a:bodyPr/>
          <a:lstStyle/>
          <a:p>
            <a:r>
              <a:rPr lang="en-US" sz="2400" dirty="0" smtClean="0"/>
              <a:t>Male and Female STEM Faculty across </a:t>
            </a:r>
            <a:r>
              <a:rPr lang="en-US" sz="2400" b="1" i="1" dirty="0" smtClean="0"/>
              <a:t>Rank Levels</a:t>
            </a:r>
            <a:r>
              <a:rPr lang="en-US" sz="2400" dirty="0" smtClean="0"/>
              <a:t>, Gannon University, 2009-2010 Data</a:t>
            </a:r>
            <a:r>
              <a:rPr lang="en-US" sz="2800" b="1" dirty="0" smtClean="0"/>
              <a:t/>
            </a:r>
            <a:br>
              <a:rPr lang="en-US" sz="2800" b="1" dirty="0" smtClean="0"/>
            </a:br>
            <a:endParaRPr lang="en-US" sz="2800" dirty="0"/>
          </a:p>
        </p:txBody>
      </p:sp>
      <p:pic>
        <p:nvPicPr>
          <p:cNvPr id="5" name="Content Placeholder 4" descr="https://lh5.googleusercontent.com/ikcdR9QtVfcmXQuWoBQsZlc_u4Ew1Oev8TSGGHe-rwdcoO6O9zLXikKs0tLJc3FH5HZVC1RhqhLKHC1Gj3OjeE2HSh-ztFWj8MZ7rYt-jsI96GDI_g"/>
          <p:cNvPicPr>
            <a:picLocks noGrp="1"/>
          </p:cNvPicPr>
          <p:nvPr>
            <p:ph idx="1"/>
          </p:nvPr>
        </p:nvPicPr>
        <p:blipFill>
          <a:blip r:embed="rId2" cstate="print"/>
          <a:srcRect l="3030" t="1250" r="3030" b="6250"/>
          <a:stretch>
            <a:fillRect/>
          </a:stretch>
        </p:blipFill>
        <p:spPr bwMode="auto">
          <a:xfrm>
            <a:off x="152400" y="1905000"/>
            <a:ext cx="9753600" cy="5867400"/>
          </a:xfrm>
          <a:prstGeom prst="rect">
            <a:avLst/>
          </a:prstGeom>
          <a:noFill/>
          <a:ln w="9525">
            <a:noFill/>
            <a:miter lim="800000"/>
            <a:headEnd/>
            <a:tailEnd/>
          </a:ln>
        </p:spPr>
      </p:pic>
      <p:pic>
        <p:nvPicPr>
          <p:cNvPr id="4" name="Picture 2" descr="\\Zurn\transform\Logo\TransformLogoSpotColorScreen.png"/>
          <p:cNvPicPr>
            <a:picLocks noChangeAspect="1" noChangeArrowheads="1"/>
          </p:cNvPicPr>
          <p:nvPr/>
        </p:nvPicPr>
        <p:blipFill>
          <a:blip r:embed="rId3"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5867400" cy="990600"/>
          </a:xfrm>
        </p:spPr>
        <p:txBody>
          <a:bodyPr/>
          <a:lstStyle/>
          <a:p>
            <a:pPr algn="ctr"/>
            <a:r>
              <a:rPr lang="en-US" sz="2400" dirty="0" smtClean="0"/>
              <a:t>Male and Female STEM Faculty across </a:t>
            </a:r>
            <a:r>
              <a:rPr lang="en-US" sz="2400" b="1" i="1" dirty="0" smtClean="0"/>
              <a:t>Departments</a:t>
            </a:r>
            <a:r>
              <a:rPr lang="en-US" sz="2400" dirty="0" smtClean="0"/>
              <a:t>, Gannon University, </a:t>
            </a:r>
            <a:br>
              <a:rPr lang="en-US" sz="2400" dirty="0" smtClean="0"/>
            </a:br>
            <a:r>
              <a:rPr lang="en-US" sz="2400" dirty="0" smtClean="0"/>
              <a:t>2009-2010 Data</a:t>
            </a:r>
            <a:endParaRPr lang="en-US" sz="2400" dirty="0"/>
          </a:p>
        </p:txBody>
      </p:sp>
      <p:graphicFrame>
        <p:nvGraphicFramePr>
          <p:cNvPr id="8" name="Chart 7"/>
          <p:cNvGraphicFramePr/>
          <p:nvPr/>
        </p:nvGraphicFramePr>
        <p:xfrm>
          <a:off x="454479" y="1981200"/>
          <a:ext cx="9146722"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Zurn\transform\Logo\TransformLogoSpotColorScreen.png"/>
          <p:cNvPicPr>
            <a:picLocks noChangeAspect="1" noChangeArrowheads="1"/>
          </p:cNvPicPr>
          <p:nvPr/>
        </p:nvPicPr>
        <p:blipFill>
          <a:blip r:embed="rId3"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64693" t="38818" r="30369" b="54718"/>
          <a:stretch>
            <a:fillRect/>
          </a:stretch>
        </p:blipFill>
        <p:spPr bwMode="auto">
          <a:xfrm>
            <a:off x="8475133" y="457200"/>
            <a:ext cx="1583267" cy="12954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Funding History</a:t>
            </a:r>
            <a:endParaRPr lang="en-US" b="1" dirty="0"/>
          </a:p>
        </p:txBody>
      </p:sp>
      <p:sp>
        <p:nvSpPr>
          <p:cNvPr id="3" name="Content Placeholder 2"/>
          <p:cNvSpPr>
            <a:spLocks noGrp="1"/>
          </p:cNvSpPr>
          <p:nvPr>
            <p:ph sz="half" idx="1"/>
          </p:nvPr>
        </p:nvSpPr>
        <p:spPr>
          <a:xfrm>
            <a:off x="557212" y="2209800"/>
            <a:ext cx="4471988" cy="5105400"/>
          </a:xfrm>
        </p:spPr>
        <p:txBody>
          <a:bodyPr/>
          <a:lstStyle/>
          <a:p>
            <a:pPr marL="563563" lvl="0" indent="-509588" eaLnBrk="1" hangingPunct="1">
              <a:defRPr/>
            </a:pPr>
            <a:r>
              <a:rPr lang="en-US" dirty="0" smtClean="0"/>
              <a:t>National Science Foundation, Division of Human Resource Development</a:t>
            </a:r>
          </a:p>
          <a:p>
            <a:pPr marL="901701" lvl="1" indent="-509588" eaLnBrk="1" hangingPunct="1">
              <a:defRPr/>
            </a:pPr>
            <a:r>
              <a:rPr lang="en-US" sz="2400" dirty="0" smtClean="0"/>
              <a:t>Partnerships for Adaptation, Implementation, and Dissemination </a:t>
            </a:r>
            <a:r>
              <a:rPr lang="en-US" sz="2400" i="0" dirty="0" smtClean="0"/>
              <a:t>(ADVANCE-PAID)</a:t>
            </a:r>
          </a:p>
          <a:p>
            <a:pPr lvl="0" eaLnBrk="1" hangingPunct="1">
              <a:defRPr/>
            </a:pPr>
            <a:r>
              <a:rPr lang="en-US" dirty="0" smtClean="0">
                <a:solidFill>
                  <a:srgbClr val="993333"/>
                </a:solidFill>
              </a:rPr>
              <a:t>Applied in November 2010</a:t>
            </a:r>
          </a:p>
          <a:p>
            <a:pPr lvl="0" eaLnBrk="1" hangingPunct="1">
              <a:defRPr/>
            </a:pPr>
            <a:r>
              <a:rPr lang="en-US" dirty="0" smtClean="0">
                <a:solidFill>
                  <a:srgbClr val="DE4D0C"/>
                </a:solidFill>
              </a:rPr>
              <a:t>Grant of $385,919 awarded in September 2011</a:t>
            </a:r>
          </a:p>
          <a:p>
            <a:endParaRPr lang="en-US" dirty="0"/>
          </a:p>
        </p:txBody>
      </p:sp>
      <p:pic>
        <p:nvPicPr>
          <p:cNvPr id="9" name="Content Placeholder 8" descr="Grant 2(adjusted2).jpg"/>
          <p:cNvPicPr>
            <a:picLocks noGrp="1" noChangeAspect="1"/>
          </p:cNvPicPr>
          <p:nvPr>
            <p:ph sz="half" idx="2"/>
          </p:nvPr>
        </p:nvPicPr>
        <p:blipFill>
          <a:blip r:embed="rId4" cstate="print"/>
          <a:stretch>
            <a:fillRect/>
          </a:stretch>
        </p:blipFill>
        <p:spPr>
          <a:xfrm>
            <a:off x="5334000" y="4343400"/>
            <a:ext cx="4473575" cy="3220974"/>
          </a:xfrm>
        </p:spPr>
      </p:pic>
      <p:sp>
        <p:nvSpPr>
          <p:cNvPr id="4" name="Slide Number Placeholder 3"/>
          <p:cNvSpPr>
            <a:spLocks noGrp="1"/>
          </p:cNvSpPr>
          <p:nvPr>
            <p:ph type="sldNum" sz="quarter" idx="10"/>
          </p:nvPr>
        </p:nvSpPr>
        <p:spPr/>
        <p:txBody>
          <a:bodyPr/>
          <a:lstStyle/>
          <a:p>
            <a:fld id="{E69CC633-91A9-4F73-BD88-166F2962DFBA}" type="slidenum">
              <a:rPr lang="en-US" smtClean="0"/>
              <a:pPr/>
              <a:t>8</a:t>
            </a:fld>
            <a:endParaRPr lang="en-US" dirty="0"/>
          </a:p>
        </p:txBody>
      </p:sp>
      <p:sp>
        <p:nvSpPr>
          <p:cNvPr id="10" name="Rectangle 9"/>
          <p:cNvSpPr/>
          <p:nvPr/>
        </p:nvSpPr>
        <p:spPr>
          <a:xfrm>
            <a:off x="5029200" y="1676400"/>
            <a:ext cx="4876800" cy="2616101"/>
          </a:xfrm>
          <a:prstGeom prst="rect">
            <a:avLst/>
          </a:prstGeom>
        </p:spPr>
        <p:txBody>
          <a:bodyPr wrap="square">
            <a:spAutoFit/>
          </a:bodyPr>
          <a:lstStyle/>
          <a:p>
            <a:pPr lvl="1" eaLnBrk="1" hangingPunct="1">
              <a:defRPr/>
            </a:pPr>
            <a:r>
              <a:rPr lang="en-US" sz="2400" dirty="0" smtClean="0"/>
              <a:t>         </a:t>
            </a:r>
            <a:r>
              <a:rPr lang="en-US" sz="2400" b="1" dirty="0" smtClean="0">
                <a:solidFill>
                  <a:srgbClr val="C00000"/>
                </a:solidFill>
              </a:rPr>
              <a:t>PI Initiative Team</a:t>
            </a:r>
            <a:r>
              <a:rPr lang="en-US" sz="2400" dirty="0" smtClean="0"/>
              <a:t>:</a:t>
            </a:r>
            <a:r>
              <a:rPr lang="en-US" sz="2400" dirty="0" smtClean="0">
                <a:solidFill>
                  <a:srgbClr val="993333"/>
                </a:solidFill>
              </a:rPr>
              <a:t> </a:t>
            </a:r>
          </a:p>
          <a:p>
            <a:pPr lvl="1" eaLnBrk="1" hangingPunct="1">
              <a:defRPr/>
            </a:pPr>
            <a:r>
              <a:rPr lang="en-US" sz="2800" dirty="0" smtClean="0"/>
              <a:t>Melanie Hatch, Elisa Konieczko, Karinna Vernaza, Theresa Vitolo, Weslene Tallmadge, Virginia Arp, Linda Fleming, Sreela Sas</a:t>
            </a:r>
            <a:r>
              <a:rPr lang="en-US" sz="2800" dirty="0" smtClean="0">
                <a:solidFill>
                  <a:srgbClr val="993333"/>
                </a:solidFill>
              </a:rPr>
              <a:t>i</a:t>
            </a:r>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TRANSFORM</a:t>
            </a:r>
            <a:endParaRPr lang="en-US" b="1" i="1" dirty="0"/>
          </a:p>
        </p:txBody>
      </p:sp>
      <p:sp>
        <p:nvSpPr>
          <p:cNvPr id="4" name="Content Placeholder 3"/>
          <p:cNvSpPr>
            <a:spLocks noGrp="1"/>
          </p:cNvSpPr>
          <p:nvPr>
            <p:ph idx="1"/>
          </p:nvPr>
        </p:nvSpPr>
        <p:spPr>
          <a:xfrm>
            <a:off x="457201" y="1600200"/>
            <a:ext cx="8991600" cy="5105400"/>
          </a:xfrm>
        </p:spPr>
        <p:txBody>
          <a:bodyPr/>
          <a:lstStyle/>
          <a:p>
            <a:pPr marL="225425" lvl="1">
              <a:buNone/>
            </a:pPr>
            <a:r>
              <a:rPr lang="en-US" sz="2800" b="1" dirty="0" smtClean="0">
                <a:solidFill>
                  <a:srgbClr val="C00000"/>
                </a:solidFill>
              </a:rPr>
              <a:t>T</a:t>
            </a:r>
            <a:r>
              <a:rPr lang="en-US" sz="2800" dirty="0" smtClean="0"/>
              <a:t>eaching </a:t>
            </a:r>
            <a:r>
              <a:rPr lang="en-US" sz="2800" b="1" dirty="0" smtClean="0">
                <a:solidFill>
                  <a:srgbClr val="C00000"/>
                </a:solidFill>
              </a:rPr>
              <a:t>R</a:t>
            </a:r>
            <a:r>
              <a:rPr lang="en-US" sz="2800" dirty="0" smtClean="0"/>
              <a:t>esearch </a:t>
            </a:r>
            <a:r>
              <a:rPr lang="en-US" sz="2800" b="1" dirty="0" smtClean="0">
                <a:solidFill>
                  <a:srgbClr val="C00000"/>
                </a:solidFill>
              </a:rPr>
              <a:t>A</a:t>
            </a:r>
            <a:r>
              <a:rPr lang="en-US" sz="2800" dirty="0" smtClean="0"/>
              <a:t>dvancement </a:t>
            </a:r>
            <a:r>
              <a:rPr lang="en-US" sz="2800" b="1" dirty="0" smtClean="0">
                <a:solidFill>
                  <a:srgbClr val="C00000"/>
                </a:solidFill>
              </a:rPr>
              <a:t>N</a:t>
            </a:r>
            <a:r>
              <a:rPr lang="en-US" sz="2800" dirty="0" smtClean="0"/>
              <a:t>etwork to </a:t>
            </a:r>
            <a:r>
              <a:rPr lang="en-US" sz="2800" b="1" dirty="0" smtClean="0">
                <a:solidFill>
                  <a:srgbClr val="C00000"/>
                </a:solidFill>
              </a:rPr>
              <a:t>S</a:t>
            </a:r>
            <a:r>
              <a:rPr lang="en-US" sz="2800" dirty="0" smtClean="0"/>
              <a:t>ecure </a:t>
            </a:r>
            <a:r>
              <a:rPr lang="en-US" sz="2800" b="1" dirty="0" smtClean="0">
                <a:solidFill>
                  <a:srgbClr val="C00000"/>
                </a:solidFill>
              </a:rPr>
              <a:t>F</a:t>
            </a:r>
            <a:r>
              <a:rPr lang="en-US" sz="2800" dirty="0" smtClean="0"/>
              <a:t>emale </a:t>
            </a:r>
            <a:r>
              <a:rPr lang="en-US" sz="2800" b="1" dirty="0" smtClean="0">
                <a:solidFill>
                  <a:srgbClr val="C00000"/>
                </a:solidFill>
              </a:rPr>
              <a:t>F</a:t>
            </a:r>
            <a:r>
              <a:rPr lang="en-US" sz="2800" dirty="0" smtClean="0"/>
              <a:t>aculty </a:t>
            </a:r>
            <a:r>
              <a:rPr lang="en-US" sz="2800" b="1" dirty="0" smtClean="0">
                <a:solidFill>
                  <a:srgbClr val="C00000"/>
                </a:solidFill>
              </a:rPr>
              <a:t>F</a:t>
            </a:r>
            <a:r>
              <a:rPr lang="en-US" sz="2800" dirty="0" smtClean="0"/>
              <a:t>or </a:t>
            </a:r>
            <a:r>
              <a:rPr lang="en-US" sz="2800" b="1" dirty="0" smtClean="0">
                <a:solidFill>
                  <a:srgbClr val="C00000"/>
                </a:solidFill>
              </a:rPr>
              <a:t>O</a:t>
            </a:r>
            <a:r>
              <a:rPr lang="en-US" sz="2800" dirty="0" smtClean="0"/>
              <a:t>rganizational </a:t>
            </a:r>
            <a:r>
              <a:rPr lang="en-US" sz="2800" b="1" dirty="0" smtClean="0">
                <a:solidFill>
                  <a:srgbClr val="C00000"/>
                </a:solidFill>
              </a:rPr>
              <a:t>R</a:t>
            </a:r>
            <a:r>
              <a:rPr lang="en-US" sz="2800" dirty="0" smtClean="0"/>
              <a:t>etention and </a:t>
            </a:r>
            <a:r>
              <a:rPr lang="en-US" sz="2800" b="1" dirty="0" smtClean="0">
                <a:solidFill>
                  <a:srgbClr val="C00000"/>
                </a:solidFill>
              </a:rPr>
              <a:t>M</a:t>
            </a:r>
            <a:r>
              <a:rPr lang="en-US" sz="2800" dirty="0" smtClean="0"/>
              <a:t>anagement</a:t>
            </a:r>
          </a:p>
          <a:p>
            <a:pPr marL="225425" lvl="1">
              <a:buFont typeface="Wingdings" pitchFamily="2" charset="2"/>
              <a:buChar char="Ø"/>
            </a:pPr>
            <a:endParaRPr lang="en-US" sz="2800" dirty="0" smtClean="0"/>
          </a:p>
          <a:p>
            <a:r>
              <a:rPr lang="en-US" b="1" dirty="0" smtClean="0">
                <a:solidFill>
                  <a:srgbClr val="993333"/>
                </a:solidFill>
              </a:rPr>
              <a:t>Goal</a:t>
            </a:r>
          </a:p>
          <a:p>
            <a:pPr lvl="1"/>
            <a:r>
              <a:rPr lang="en-US" sz="3200" i="0" dirty="0" smtClean="0"/>
              <a:t>To increase the recruitment, retention, advancement, and leadership development of STEM female faculty at Gannon. </a:t>
            </a:r>
          </a:p>
          <a:p>
            <a:endParaRPr lang="en-US" dirty="0" smtClean="0"/>
          </a:p>
          <a:p>
            <a:r>
              <a:rPr lang="en-US" b="1" dirty="0" smtClean="0">
                <a:solidFill>
                  <a:srgbClr val="993333"/>
                </a:solidFill>
              </a:rPr>
              <a:t>Vision</a:t>
            </a:r>
          </a:p>
          <a:p>
            <a:pPr lvl="1"/>
            <a:r>
              <a:rPr lang="en-US" sz="2800" i="0" dirty="0" smtClean="0"/>
              <a:t>To have Gannon University be regionally recognized as an institution supporting and developing female faculty throughout their careers.</a:t>
            </a:r>
            <a:endParaRPr lang="en-US" sz="2800" i="0" dirty="0"/>
          </a:p>
        </p:txBody>
      </p:sp>
      <p:pic>
        <p:nvPicPr>
          <p:cNvPr id="5" name="Picture 2" descr="\\Zurn\transform\Logo\TransformLogoSpotColorScreen.png"/>
          <p:cNvPicPr>
            <a:picLocks noChangeAspect="1" noChangeArrowheads="1"/>
          </p:cNvPicPr>
          <p:nvPr/>
        </p:nvPicPr>
        <p:blipFill>
          <a:blip r:embed="rId2" cstate="print"/>
          <a:srcRect/>
          <a:stretch>
            <a:fillRect/>
          </a:stretch>
        </p:blipFill>
        <p:spPr bwMode="auto">
          <a:xfrm>
            <a:off x="7696200" y="807677"/>
            <a:ext cx="1813698" cy="563923"/>
          </a:xfrm>
          <a:prstGeom prst="rect">
            <a:avLst/>
          </a:prstGeom>
          <a:noFill/>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12455</TotalTime>
  <Words>1833</Words>
  <Application>Microsoft Office PowerPoint</Application>
  <PresentationFormat>Custom</PresentationFormat>
  <Paragraphs>421</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Outline</vt:lpstr>
      <vt:lpstr>Women in STEM*</vt:lpstr>
      <vt:lpstr>Slide 4</vt:lpstr>
      <vt:lpstr>Slide 5</vt:lpstr>
      <vt:lpstr>Male and Female STEM Faculty across Rank Levels, Gannon University, 2009-2010 Data </vt:lpstr>
      <vt:lpstr>Male and Female STEM Faculty across Departments, Gannon University,  2009-2010 Data</vt:lpstr>
      <vt:lpstr>Funding History</vt:lpstr>
      <vt:lpstr>TRANSFORM</vt:lpstr>
      <vt:lpstr>Four Objectives </vt:lpstr>
      <vt:lpstr>Strategy 1</vt:lpstr>
      <vt:lpstr>Strategy 1:   Dual Career Services</vt:lpstr>
      <vt:lpstr>Strategy 2</vt:lpstr>
      <vt:lpstr>Strategy 2:  Research Initiation Award</vt:lpstr>
      <vt:lpstr>Strategy 3</vt:lpstr>
      <vt:lpstr>Strategy 3:   Leadership Development</vt:lpstr>
      <vt:lpstr>Strategy 3:  Activity 1</vt:lpstr>
      <vt:lpstr>Strategy 3:  Activity 2</vt:lpstr>
      <vt:lpstr>Strategy 3:  Activity 3</vt:lpstr>
      <vt:lpstr>Budget: Five-Year Allocation</vt:lpstr>
      <vt:lpstr>IN-DEPTH </vt:lpstr>
      <vt:lpstr>Strategy 1:   Dual Career Services</vt:lpstr>
      <vt:lpstr>Strategy 1:  Dual Career Services Data Collection Plan</vt:lpstr>
      <vt:lpstr>Strategy 1:   Dual Career Services</vt:lpstr>
      <vt:lpstr>Strategy 1:  Dual Career Services Data Collection Plan</vt:lpstr>
      <vt:lpstr>Strategy 1:  Dual Career Services Data Elements, Activity 2</vt:lpstr>
      <vt:lpstr>Strategy 1:   Dual Career Services</vt:lpstr>
      <vt:lpstr>Strategy 1:  Dual Career Services Data Collection Plan</vt:lpstr>
      <vt:lpstr>DELIVERABLES, Timeline </vt:lpstr>
      <vt:lpstr>Strategy 1: Dual Career Services  Sustainability Approach</vt:lpstr>
      <vt:lpstr>FUTURE OUTLOOK </vt:lpstr>
      <vt:lpstr>Timeline and Deliverables</vt:lpstr>
      <vt:lpstr>Full Steam Ahead!!</vt:lpstr>
      <vt:lpstr>Slide 34</vt:lpstr>
      <vt:lpstr>Strategy 1: Dual Career Services         Progress to Date</vt:lpstr>
      <vt:lpstr>Strategy 2: Research Initiative Award: Progress to Date </vt:lpstr>
      <vt:lpstr>Strategy 3: Leadership Development: Progress to Date </vt:lpstr>
      <vt:lpstr>Strategy 3: Activity 1 Proposed Curriculum for Year 1 and 2</vt:lpstr>
      <vt:lpstr>Acknowledgement</vt:lpstr>
      <vt:lpstr>Questions????</vt:lpstr>
    </vt:vector>
  </TitlesOfParts>
  <Company>Gannon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Gannon University Powerpoint Template</dc:title>
  <dc:creator>Vernaza, Karinna M</dc:creator>
  <cp:lastModifiedBy>pctech</cp:lastModifiedBy>
  <cp:revision>518</cp:revision>
  <cp:lastPrinted>2003-01-15T14:38:51Z</cp:lastPrinted>
  <dcterms:created xsi:type="dcterms:W3CDTF">2001-02-17T02:40:03Z</dcterms:created>
  <dcterms:modified xsi:type="dcterms:W3CDTF">2012-07-10T14:29:21Z</dcterms:modified>
</cp:coreProperties>
</file>