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Lst>
  <p:sldSz cx="51206400" cy="43891200"/>
  <p:notesSz cx="9144000" cy="6858000"/>
  <p:custDataLst>
    <p:tags r:id="rId3"/>
  </p:custDataLst>
  <p:defaultTextStyle>
    <a:defPPr>
      <a:defRPr lang="en-US"/>
    </a:defPPr>
    <a:lvl1pPr algn="l" defTabSz="4387011" rtl="0" fontAlgn="base">
      <a:spcBef>
        <a:spcPct val="0"/>
      </a:spcBef>
      <a:spcAft>
        <a:spcPct val="0"/>
      </a:spcAft>
      <a:defRPr sz="8600" kern="1200">
        <a:solidFill>
          <a:schemeClr val="tx1"/>
        </a:solidFill>
        <a:latin typeface="Arial" charset="0"/>
        <a:ea typeface="+mn-ea"/>
        <a:cs typeface="Arial" charset="0"/>
      </a:defRPr>
    </a:lvl1pPr>
    <a:lvl2pPr marL="2193505" indent="-1736393" algn="l" defTabSz="4387011" rtl="0" fontAlgn="base">
      <a:spcBef>
        <a:spcPct val="0"/>
      </a:spcBef>
      <a:spcAft>
        <a:spcPct val="0"/>
      </a:spcAft>
      <a:defRPr sz="8600" kern="1200">
        <a:solidFill>
          <a:schemeClr val="tx1"/>
        </a:solidFill>
        <a:latin typeface="Arial" charset="0"/>
        <a:ea typeface="+mn-ea"/>
        <a:cs typeface="Arial" charset="0"/>
      </a:defRPr>
    </a:lvl2pPr>
    <a:lvl3pPr marL="4387011" indent="-3472786" algn="l" defTabSz="4387011" rtl="0" fontAlgn="base">
      <a:spcBef>
        <a:spcPct val="0"/>
      </a:spcBef>
      <a:spcAft>
        <a:spcPct val="0"/>
      </a:spcAft>
      <a:defRPr sz="8600" kern="1200">
        <a:solidFill>
          <a:schemeClr val="tx1"/>
        </a:solidFill>
        <a:latin typeface="Arial" charset="0"/>
        <a:ea typeface="+mn-ea"/>
        <a:cs typeface="Arial" charset="0"/>
      </a:defRPr>
    </a:lvl3pPr>
    <a:lvl4pPr marL="6582104" indent="-5210767" algn="l" defTabSz="4387011" rtl="0" fontAlgn="base">
      <a:spcBef>
        <a:spcPct val="0"/>
      </a:spcBef>
      <a:spcAft>
        <a:spcPct val="0"/>
      </a:spcAft>
      <a:defRPr sz="8600" kern="1200">
        <a:solidFill>
          <a:schemeClr val="tx1"/>
        </a:solidFill>
        <a:latin typeface="Arial" charset="0"/>
        <a:ea typeface="+mn-ea"/>
        <a:cs typeface="Arial" charset="0"/>
      </a:defRPr>
    </a:lvl4pPr>
    <a:lvl5pPr marL="8775610" indent="-6947159" algn="l" defTabSz="4387011" rtl="0" fontAlgn="base">
      <a:spcBef>
        <a:spcPct val="0"/>
      </a:spcBef>
      <a:spcAft>
        <a:spcPct val="0"/>
      </a:spcAft>
      <a:defRPr sz="8600" kern="1200">
        <a:solidFill>
          <a:schemeClr val="tx1"/>
        </a:solidFill>
        <a:latin typeface="Arial" charset="0"/>
        <a:ea typeface="+mn-ea"/>
        <a:cs typeface="Arial" charset="0"/>
      </a:defRPr>
    </a:lvl5pPr>
    <a:lvl6pPr marL="2285563" algn="l" defTabSz="914225" rtl="0" eaLnBrk="1" latinLnBrk="0" hangingPunct="1">
      <a:defRPr sz="8600" kern="1200">
        <a:solidFill>
          <a:schemeClr val="tx1"/>
        </a:solidFill>
        <a:latin typeface="Arial" charset="0"/>
        <a:ea typeface="+mn-ea"/>
        <a:cs typeface="Arial" charset="0"/>
      </a:defRPr>
    </a:lvl6pPr>
    <a:lvl7pPr marL="2742676" algn="l" defTabSz="914225" rtl="0" eaLnBrk="1" latinLnBrk="0" hangingPunct="1">
      <a:defRPr sz="8600" kern="1200">
        <a:solidFill>
          <a:schemeClr val="tx1"/>
        </a:solidFill>
        <a:latin typeface="Arial" charset="0"/>
        <a:ea typeface="+mn-ea"/>
        <a:cs typeface="Arial" charset="0"/>
      </a:defRPr>
    </a:lvl7pPr>
    <a:lvl8pPr marL="3199788" algn="l" defTabSz="914225" rtl="0" eaLnBrk="1" latinLnBrk="0" hangingPunct="1">
      <a:defRPr sz="8600" kern="1200">
        <a:solidFill>
          <a:schemeClr val="tx1"/>
        </a:solidFill>
        <a:latin typeface="Arial" charset="0"/>
        <a:ea typeface="+mn-ea"/>
        <a:cs typeface="Arial" charset="0"/>
      </a:defRPr>
    </a:lvl8pPr>
    <a:lvl9pPr marL="3656901" algn="l" defTabSz="914225" rtl="0" eaLnBrk="1" latinLnBrk="0" hangingPunct="1">
      <a:defRPr sz="8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043"/>
    <a:srgbClr val="993333"/>
    <a:srgbClr val="FFA626"/>
    <a:srgbClr val="F9CF61"/>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8934" autoAdjust="0"/>
  </p:normalViewPr>
  <p:slideViewPr>
    <p:cSldViewPr>
      <p:cViewPr>
        <p:scale>
          <a:sx n="10" d="100"/>
          <a:sy n="10" d="100"/>
        </p:scale>
        <p:origin x="-228" y="-180"/>
      </p:cViewPr>
      <p:guideLst>
        <p:guide orient="horz" pos="13824"/>
        <p:guide pos="16128"/>
      </p:guideLst>
    </p:cSldViewPr>
  </p:slideViewPr>
  <p:notesTextViewPr>
    <p:cViewPr>
      <p:scale>
        <a:sx n="25" d="100"/>
        <a:sy n="25"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23"/>
            <a:ext cx="435254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2194140" indent="0" algn="ctr">
              <a:buNone/>
              <a:defRPr>
                <a:solidFill>
                  <a:schemeClr val="tx1">
                    <a:tint val="75000"/>
                  </a:schemeClr>
                </a:solidFill>
              </a:defRPr>
            </a:lvl2pPr>
            <a:lvl3pPr marL="4388281" indent="0" algn="ctr">
              <a:buNone/>
              <a:defRPr>
                <a:solidFill>
                  <a:schemeClr val="tx1">
                    <a:tint val="75000"/>
                  </a:schemeClr>
                </a:solidFill>
              </a:defRPr>
            </a:lvl3pPr>
            <a:lvl4pPr marL="6582421" indent="0" algn="ctr">
              <a:buNone/>
              <a:defRPr>
                <a:solidFill>
                  <a:schemeClr val="tx1">
                    <a:tint val="75000"/>
                  </a:schemeClr>
                </a:solidFill>
              </a:defRPr>
            </a:lvl4pPr>
            <a:lvl5pPr marL="8776562" indent="0" algn="ctr">
              <a:buNone/>
              <a:defRPr>
                <a:solidFill>
                  <a:schemeClr val="tx1">
                    <a:tint val="75000"/>
                  </a:schemeClr>
                </a:solidFill>
              </a:defRPr>
            </a:lvl5pPr>
            <a:lvl6pPr marL="10970702" indent="0" algn="ctr">
              <a:buNone/>
              <a:defRPr>
                <a:solidFill>
                  <a:schemeClr val="tx1">
                    <a:tint val="75000"/>
                  </a:schemeClr>
                </a:solidFill>
              </a:defRPr>
            </a:lvl6pPr>
            <a:lvl7pPr marL="13164843" indent="0" algn="ctr">
              <a:buNone/>
              <a:defRPr>
                <a:solidFill>
                  <a:schemeClr val="tx1">
                    <a:tint val="75000"/>
                  </a:schemeClr>
                </a:solidFill>
              </a:defRPr>
            </a:lvl7pPr>
            <a:lvl8pPr marL="15358983" indent="0" algn="ctr">
              <a:buNone/>
              <a:defRPr>
                <a:solidFill>
                  <a:schemeClr val="tx1">
                    <a:tint val="75000"/>
                  </a:schemeClr>
                </a:solidFill>
              </a:defRPr>
            </a:lvl8pPr>
            <a:lvl9pPr marL="1755312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B7C80C-39D5-4762-B0DE-C715548F8F74}" type="datetimeFigureOut">
              <a:rPr lang="en-US"/>
              <a:pPr>
                <a:defRPr/>
              </a:pPr>
              <a:t>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8AF15E-35B1-4FBD-963A-D0E81703AD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57A808-AAB6-4E70-B5BD-CB3180C643EC}" type="datetimeFigureOut">
              <a:rPr lang="en-US"/>
              <a:pPr>
                <a:defRPr/>
              </a:pPr>
              <a:t>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F94B8F-62F4-48E1-ABE3-187113F363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0056" y="8432802"/>
            <a:ext cx="55304688" cy="1797608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285984" y="8432802"/>
            <a:ext cx="165060632" cy="1797608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317E57-525A-4B9F-9D74-3B3DAD267BD3}" type="datetimeFigureOut">
              <a:rPr lang="en-US"/>
              <a:pPr>
                <a:defRPr/>
              </a:pPr>
              <a:t>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E42A31-5E93-40EC-B3F5-29A62D0074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487C78-F8BF-4946-B7F0-F2104AE8706A}" type="datetimeFigureOut">
              <a:rPr lang="en-US"/>
              <a:pPr>
                <a:defRPr/>
              </a:pPr>
              <a:t>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D2E993-3114-4757-B6B3-34D6205ACB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28204163"/>
            <a:ext cx="435254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2" y="18602969"/>
            <a:ext cx="43525440" cy="9601197"/>
          </a:xfrm>
        </p:spPr>
        <p:txBody>
          <a:bodyPr anchor="b"/>
          <a:lstStyle>
            <a:lvl1pPr marL="0" indent="0">
              <a:buNone/>
              <a:defRPr sz="9600">
                <a:solidFill>
                  <a:schemeClr val="tx1">
                    <a:tint val="75000"/>
                  </a:schemeClr>
                </a:solidFill>
              </a:defRPr>
            </a:lvl1pPr>
            <a:lvl2pPr marL="2194140" indent="0">
              <a:buNone/>
              <a:defRPr sz="8600">
                <a:solidFill>
                  <a:schemeClr val="tx1">
                    <a:tint val="75000"/>
                  </a:schemeClr>
                </a:solidFill>
              </a:defRPr>
            </a:lvl2pPr>
            <a:lvl3pPr marL="4388281" indent="0">
              <a:buNone/>
              <a:defRPr sz="7700">
                <a:solidFill>
                  <a:schemeClr val="tx1">
                    <a:tint val="75000"/>
                  </a:schemeClr>
                </a:solidFill>
              </a:defRPr>
            </a:lvl3pPr>
            <a:lvl4pPr marL="6582421" indent="0">
              <a:buNone/>
              <a:defRPr sz="6700">
                <a:solidFill>
                  <a:schemeClr val="tx1">
                    <a:tint val="75000"/>
                  </a:schemeClr>
                </a:solidFill>
              </a:defRPr>
            </a:lvl4pPr>
            <a:lvl5pPr marL="8776562" indent="0">
              <a:buNone/>
              <a:defRPr sz="6700">
                <a:solidFill>
                  <a:schemeClr val="tx1">
                    <a:tint val="75000"/>
                  </a:schemeClr>
                </a:solidFill>
              </a:defRPr>
            </a:lvl5pPr>
            <a:lvl6pPr marL="10970702" indent="0">
              <a:buNone/>
              <a:defRPr sz="6700">
                <a:solidFill>
                  <a:schemeClr val="tx1">
                    <a:tint val="75000"/>
                  </a:schemeClr>
                </a:solidFill>
              </a:defRPr>
            </a:lvl6pPr>
            <a:lvl7pPr marL="13164843" indent="0">
              <a:buNone/>
              <a:defRPr sz="6700">
                <a:solidFill>
                  <a:schemeClr val="tx1">
                    <a:tint val="75000"/>
                  </a:schemeClr>
                </a:solidFill>
              </a:defRPr>
            </a:lvl7pPr>
            <a:lvl8pPr marL="15358983" indent="0">
              <a:buNone/>
              <a:defRPr sz="6700">
                <a:solidFill>
                  <a:schemeClr val="tx1">
                    <a:tint val="75000"/>
                  </a:schemeClr>
                </a:solidFill>
              </a:defRPr>
            </a:lvl8pPr>
            <a:lvl9pPr marL="17553123"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4CDC32-54F5-4559-92D7-AC3474ECD321}" type="datetimeFigureOut">
              <a:rPr lang="en-US"/>
              <a:pPr>
                <a:defRPr/>
              </a:pPr>
              <a:t>2/18/2013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09F616-20CB-4C54-83F4-29AACA8366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85982" y="49154082"/>
            <a:ext cx="110182660" cy="1390396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322082" y="49154082"/>
            <a:ext cx="110182660" cy="13903960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7594E6-A6C9-4289-8CD1-941322FAD345}" type="datetimeFigureOut">
              <a:rPr lang="en-US"/>
              <a:pPr>
                <a:defRPr/>
              </a:pPr>
              <a:t>2/18/2013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A95D29-8704-47C9-AAD4-5196EC7E18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757683"/>
            <a:ext cx="460857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9824725"/>
            <a:ext cx="22625052" cy="4094477"/>
          </a:xfrm>
        </p:spPr>
        <p:txBody>
          <a:bodyPr anchor="b"/>
          <a:lstStyle>
            <a:lvl1pPr marL="0" indent="0">
              <a:buNone/>
              <a:defRPr sz="11500" b="1"/>
            </a:lvl1pPr>
            <a:lvl2pPr marL="2194140" indent="0">
              <a:buNone/>
              <a:defRPr sz="9600" b="1"/>
            </a:lvl2pPr>
            <a:lvl3pPr marL="4388281" indent="0">
              <a:buNone/>
              <a:defRPr sz="8600" b="1"/>
            </a:lvl3pPr>
            <a:lvl4pPr marL="6582421" indent="0">
              <a:buNone/>
              <a:defRPr sz="7700" b="1"/>
            </a:lvl4pPr>
            <a:lvl5pPr marL="8776562" indent="0">
              <a:buNone/>
              <a:defRPr sz="7700" b="1"/>
            </a:lvl5pPr>
            <a:lvl6pPr marL="10970702" indent="0">
              <a:buNone/>
              <a:defRPr sz="7700" b="1"/>
            </a:lvl6pPr>
            <a:lvl7pPr marL="13164843" indent="0">
              <a:buNone/>
              <a:defRPr sz="7700" b="1"/>
            </a:lvl7pPr>
            <a:lvl8pPr marL="15358983" indent="0">
              <a:buNone/>
              <a:defRPr sz="7700" b="1"/>
            </a:lvl8pPr>
            <a:lvl9pPr marL="17553123"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560320" y="13919202"/>
            <a:ext cx="22625052"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2" y="9824725"/>
            <a:ext cx="22633940" cy="4094477"/>
          </a:xfrm>
        </p:spPr>
        <p:txBody>
          <a:bodyPr anchor="b"/>
          <a:lstStyle>
            <a:lvl1pPr marL="0" indent="0">
              <a:buNone/>
              <a:defRPr sz="11500" b="1"/>
            </a:lvl1pPr>
            <a:lvl2pPr marL="2194140" indent="0">
              <a:buNone/>
              <a:defRPr sz="9600" b="1"/>
            </a:lvl2pPr>
            <a:lvl3pPr marL="4388281" indent="0">
              <a:buNone/>
              <a:defRPr sz="8600" b="1"/>
            </a:lvl3pPr>
            <a:lvl4pPr marL="6582421" indent="0">
              <a:buNone/>
              <a:defRPr sz="7700" b="1"/>
            </a:lvl4pPr>
            <a:lvl5pPr marL="8776562" indent="0">
              <a:buNone/>
              <a:defRPr sz="7700" b="1"/>
            </a:lvl5pPr>
            <a:lvl6pPr marL="10970702" indent="0">
              <a:buNone/>
              <a:defRPr sz="7700" b="1"/>
            </a:lvl6pPr>
            <a:lvl7pPr marL="13164843" indent="0">
              <a:buNone/>
              <a:defRPr sz="7700" b="1"/>
            </a:lvl7pPr>
            <a:lvl8pPr marL="15358983" indent="0">
              <a:buNone/>
              <a:defRPr sz="7700" b="1"/>
            </a:lvl8pPr>
            <a:lvl9pPr marL="17553123"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6012142" y="13919202"/>
            <a:ext cx="2263394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E5EE20-B5D6-4F33-9E5E-5E1B7241D5E9}" type="datetimeFigureOut">
              <a:rPr lang="en-US"/>
              <a:pPr>
                <a:defRPr/>
              </a:pPr>
              <a:t>2/18/2013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3C2FC9C-A1BF-4740-A108-23FD85787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546475-5EFE-48A1-A5A0-D4128F9B574A}" type="datetimeFigureOut">
              <a:rPr lang="en-US"/>
              <a:pPr>
                <a:defRPr/>
              </a:pPr>
              <a:t>2/18/2013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D1C2E2-0DD2-4E70-A1E3-D1CA25BDA5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95BC0E-9A51-4D05-AFE1-194366911E47}" type="datetimeFigureOut">
              <a:rPr lang="en-US"/>
              <a:pPr>
                <a:defRPr/>
              </a:pPr>
              <a:t>2/18/2013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2743014-C983-49BE-A40E-20DADC655F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747520"/>
            <a:ext cx="16846552"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20020280" y="1747526"/>
            <a:ext cx="286258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9184646"/>
            <a:ext cx="16846552" cy="30022803"/>
          </a:xfrm>
        </p:spPr>
        <p:txBody>
          <a:bodyPr/>
          <a:lstStyle>
            <a:lvl1pPr marL="0" indent="0">
              <a:buNone/>
              <a:defRPr sz="6700"/>
            </a:lvl1pPr>
            <a:lvl2pPr marL="2194140" indent="0">
              <a:buNone/>
              <a:defRPr sz="5800"/>
            </a:lvl2pPr>
            <a:lvl3pPr marL="4388281" indent="0">
              <a:buNone/>
              <a:defRPr sz="4800"/>
            </a:lvl3pPr>
            <a:lvl4pPr marL="6582421" indent="0">
              <a:buNone/>
              <a:defRPr sz="4300"/>
            </a:lvl4pPr>
            <a:lvl5pPr marL="8776562" indent="0">
              <a:buNone/>
              <a:defRPr sz="4300"/>
            </a:lvl5pPr>
            <a:lvl6pPr marL="10970702" indent="0">
              <a:buNone/>
              <a:defRPr sz="4300"/>
            </a:lvl6pPr>
            <a:lvl7pPr marL="13164843" indent="0">
              <a:buNone/>
              <a:defRPr sz="4300"/>
            </a:lvl7pPr>
            <a:lvl8pPr marL="15358983" indent="0">
              <a:buNone/>
              <a:defRPr sz="4300"/>
            </a:lvl8pPr>
            <a:lvl9pPr marL="17553123"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650697-E8CC-4268-B64B-CEF3E1B5FDD7}" type="datetimeFigureOut">
              <a:rPr lang="en-US"/>
              <a:pPr>
                <a:defRPr/>
              </a:pPr>
              <a:t>2/18/2013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09EB8E-2A27-4B13-AA92-E5FEC43DDE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30723842"/>
            <a:ext cx="307238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10036812" y="3921760"/>
            <a:ext cx="30723840" cy="26334720"/>
          </a:xfrm>
        </p:spPr>
        <p:txBody>
          <a:bodyPr rtlCol="0">
            <a:normAutofit/>
          </a:bodyPr>
          <a:lstStyle>
            <a:lvl1pPr marL="0" indent="0">
              <a:buNone/>
              <a:defRPr sz="15400"/>
            </a:lvl1pPr>
            <a:lvl2pPr marL="2194140" indent="0">
              <a:buNone/>
              <a:defRPr sz="13400"/>
            </a:lvl2pPr>
            <a:lvl3pPr marL="4388281" indent="0">
              <a:buNone/>
              <a:defRPr sz="11500"/>
            </a:lvl3pPr>
            <a:lvl4pPr marL="6582421" indent="0">
              <a:buNone/>
              <a:defRPr sz="9600"/>
            </a:lvl4pPr>
            <a:lvl5pPr marL="8776562" indent="0">
              <a:buNone/>
              <a:defRPr sz="9600"/>
            </a:lvl5pPr>
            <a:lvl6pPr marL="10970702" indent="0">
              <a:buNone/>
              <a:defRPr sz="9600"/>
            </a:lvl6pPr>
            <a:lvl7pPr marL="13164843" indent="0">
              <a:buNone/>
              <a:defRPr sz="9600"/>
            </a:lvl7pPr>
            <a:lvl8pPr marL="15358983" indent="0">
              <a:buNone/>
              <a:defRPr sz="9600"/>
            </a:lvl8pPr>
            <a:lvl9pPr marL="17553123" indent="0">
              <a:buNone/>
              <a:defRPr sz="9600"/>
            </a:lvl9pPr>
          </a:lstStyle>
          <a:p>
            <a:pPr lvl="0"/>
            <a:endParaRPr lang="en-US" noProof="0" smtClean="0"/>
          </a:p>
        </p:txBody>
      </p:sp>
      <p:sp>
        <p:nvSpPr>
          <p:cNvPr id="4" name="Text Placeholder 3"/>
          <p:cNvSpPr>
            <a:spLocks noGrp="1"/>
          </p:cNvSpPr>
          <p:nvPr>
            <p:ph type="body" sz="half" idx="2"/>
          </p:nvPr>
        </p:nvSpPr>
        <p:spPr>
          <a:xfrm>
            <a:off x="10036812" y="34350965"/>
            <a:ext cx="30723840" cy="5151117"/>
          </a:xfrm>
        </p:spPr>
        <p:txBody>
          <a:bodyPr/>
          <a:lstStyle>
            <a:lvl1pPr marL="0" indent="0">
              <a:buNone/>
              <a:defRPr sz="6700"/>
            </a:lvl1pPr>
            <a:lvl2pPr marL="2194140" indent="0">
              <a:buNone/>
              <a:defRPr sz="5800"/>
            </a:lvl2pPr>
            <a:lvl3pPr marL="4388281" indent="0">
              <a:buNone/>
              <a:defRPr sz="4800"/>
            </a:lvl3pPr>
            <a:lvl4pPr marL="6582421" indent="0">
              <a:buNone/>
              <a:defRPr sz="4300"/>
            </a:lvl4pPr>
            <a:lvl5pPr marL="8776562" indent="0">
              <a:buNone/>
              <a:defRPr sz="4300"/>
            </a:lvl5pPr>
            <a:lvl6pPr marL="10970702" indent="0">
              <a:buNone/>
              <a:defRPr sz="4300"/>
            </a:lvl6pPr>
            <a:lvl7pPr marL="13164843" indent="0">
              <a:buNone/>
              <a:defRPr sz="4300"/>
            </a:lvl7pPr>
            <a:lvl8pPr marL="15358983" indent="0">
              <a:buNone/>
              <a:defRPr sz="4300"/>
            </a:lvl8pPr>
            <a:lvl9pPr marL="17553123"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FB2C77-906D-4B7D-972A-547A1DC3C90C}" type="datetimeFigureOut">
              <a:rPr lang="en-US"/>
              <a:pPr>
                <a:defRPr/>
              </a:pPr>
              <a:t>2/18/2013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13F53F-C519-4157-84E2-74683B4ABD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59579" y="1756833"/>
            <a:ext cx="46087242" cy="7315200"/>
          </a:xfrm>
          <a:prstGeom prst="rect">
            <a:avLst/>
          </a:prstGeom>
          <a:noFill/>
          <a:ln w="9525">
            <a:noFill/>
            <a:miter lim="800000"/>
            <a:headEnd/>
            <a:tailEnd/>
          </a:ln>
        </p:spPr>
        <p:txBody>
          <a:bodyPr vert="horz" wrap="square" lIns="438828" tIns="219414" rIns="438828" bIns="21941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559579" y="10240433"/>
            <a:ext cx="46087242" cy="28966584"/>
          </a:xfrm>
          <a:prstGeom prst="rect">
            <a:avLst/>
          </a:prstGeom>
          <a:noFill/>
          <a:ln w="9525">
            <a:noFill/>
            <a:miter lim="800000"/>
            <a:headEnd/>
            <a:tailEnd/>
          </a:ln>
        </p:spPr>
        <p:txBody>
          <a:bodyPr vert="horz" wrap="square" lIns="438828" tIns="219414" rIns="438828" bIns="2194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559579" y="40680217"/>
            <a:ext cx="11949642" cy="2336800"/>
          </a:xfrm>
          <a:prstGeom prst="rect">
            <a:avLst/>
          </a:prstGeom>
        </p:spPr>
        <p:txBody>
          <a:bodyPr vert="horz" lIns="438828" tIns="219414" rIns="438828" bIns="219414" rtlCol="0" anchor="ctr"/>
          <a:lstStyle>
            <a:lvl1pPr algn="l" defTabSz="4388281" fontAlgn="auto">
              <a:spcBef>
                <a:spcPts val="0"/>
              </a:spcBef>
              <a:spcAft>
                <a:spcPts val="0"/>
              </a:spcAft>
              <a:defRPr sz="5800">
                <a:solidFill>
                  <a:schemeClr val="tx1">
                    <a:tint val="75000"/>
                  </a:schemeClr>
                </a:solidFill>
                <a:latin typeface="+mn-lt"/>
                <a:cs typeface="+mn-cs"/>
              </a:defRPr>
            </a:lvl1pPr>
          </a:lstStyle>
          <a:p>
            <a:pPr>
              <a:defRPr/>
            </a:pPr>
            <a:fld id="{C01B4A9C-808D-4C1F-9F13-DF181840FFE6}" type="datetimeFigureOut">
              <a:rPr lang="en-US"/>
              <a:pPr>
                <a:defRPr/>
              </a:pPr>
              <a:t>2/18/2013</a:t>
            </a:fld>
            <a:endParaRPr lang="en-US"/>
          </a:p>
        </p:txBody>
      </p:sp>
      <p:sp>
        <p:nvSpPr>
          <p:cNvPr id="5" name="Footer Placeholder 4"/>
          <p:cNvSpPr>
            <a:spLocks noGrp="1"/>
          </p:cNvSpPr>
          <p:nvPr>
            <p:ph type="ftr" sz="quarter" idx="3"/>
          </p:nvPr>
        </p:nvSpPr>
        <p:spPr>
          <a:xfrm>
            <a:off x="17494779" y="40680217"/>
            <a:ext cx="16216842" cy="2336800"/>
          </a:xfrm>
          <a:prstGeom prst="rect">
            <a:avLst/>
          </a:prstGeom>
        </p:spPr>
        <p:txBody>
          <a:bodyPr vert="horz" lIns="438828" tIns="219414" rIns="438828" bIns="219414" rtlCol="0" anchor="ctr"/>
          <a:lstStyle>
            <a:lvl1pPr algn="ctr" defTabSz="4388281" fontAlgn="auto">
              <a:spcBef>
                <a:spcPts val="0"/>
              </a:spcBef>
              <a:spcAft>
                <a:spcPts val="0"/>
              </a:spcAft>
              <a:defRPr sz="58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6697179" y="40680217"/>
            <a:ext cx="11949642" cy="2336800"/>
          </a:xfrm>
          <a:prstGeom prst="rect">
            <a:avLst/>
          </a:prstGeom>
        </p:spPr>
        <p:txBody>
          <a:bodyPr vert="horz" lIns="438828" tIns="219414" rIns="438828" bIns="219414" rtlCol="0" anchor="ctr"/>
          <a:lstStyle>
            <a:lvl1pPr algn="r" defTabSz="4388281" fontAlgn="auto">
              <a:spcBef>
                <a:spcPts val="0"/>
              </a:spcBef>
              <a:spcAft>
                <a:spcPts val="0"/>
              </a:spcAft>
              <a:defRPr sz="5800">
                <a:solidFill>
                  <a:schemeClr val="tx1">
                    <a:tint val="75000"/>
                  </a:schemeClr>
                </a:solidFill>
                <a:latin typeface="+mn-lt"/>
                <a:cs typeface="+mn-cs"/>
              </a:defRPr>
            </a:lvl1pPr>
          </a:lstStyle>
          <a:p>
            <a:pPr>
              <a:defRPr/>
            </a:pPr>
            <a:fld id="{2A124A18-C898-4BA6-A7E9-5DD08D0D9F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011" rtl="0" eaLnBrk="0" fontAlgn="base" hangingPunct="0">
        <a:spcBef>
          <a:spcPct val="0"/>
        </a:spcBef>
        <a:spcAft>
          <a:spcPct val="0"/>
        </a:spcAft>
        <a:defRPr sz="21100" kern="1200">
          <a:solidFill>
            <a:schemeClr val="tx1"/>
          </a:solidFill>
          <a:latin typeface="+mj-lt"/>
          <a:ea typeface="+mj-ea"/>
          <a:cs typeface="+mj-cs"/>
        </a:defRPr>
      </a:lvl1pPr>
      <a:lvl2pPr algn="ctr" defTabSz="4387011" rtl="0" eaLnBrk="0" fontAlgn="base" hangingPunct="0">
        <a:spcBef>
          <a:spcPct val="0"/>
        </a:spcBef>
        <a:spcAft>
          <a:spcPct val="0"/>
        </a:spcAft>
        <a:defRPr sz="21100">
          <a:solidFill>
            <a:schemeClr val="tx1"/>
          </a:solidFill>
          <a:latin typeface="Calibri" pitchFamily="34" charset="0"/>
        </a:defRPr>
      </a:lvl2pPr>
      <a:lvl3pPr algn="ctr" defTabSz="4387011" rtl="0" eaLnBrk="0" fontAlgn="base" hangingPunct="0">
        <a:spcBef>
          <a:spcPct val="0"/>
        </a:spcBef>
        <a:spcAft>
          <a:spcPct val="0"/>
        </a:spcAft>
        <a:defRPr sz="21100">
          <a:solidFill>
            <a:schemeClr val="tx1"/>
          </a:solidFill>
          <a:latin typeface="Calibri" pitchFamily="34" charset="0"/>
        </a:defRPr>
      </a:lvl3pPr>
      <a:lvl4pPr algn="ctr" defTabSz="4387011" rtl="0" eaLnBrk="0" fontAlgn="base" hangingPunct="0">
        <a:spcBef>
          <a:spcPct val="0"/>
        </a:spcBef>
        <a:spcAft>
          <a:spcPct val="0"/>
        </a:spcAft>
        <a:defRPr sz="21100">
          <a:solidFill>
            <a:schemeClr val="tx1"/>
          </a:solidFill>
          <a:latin typeface="Calibri" pitchFamily="34" charset="0"/>
        </a:defRPr>
      </a:lvl4pPr>
      <a:lvl5pPr algn="ctr" defTabSz="4387011" rtl="0" eaLnBrk="0" fontAlgn="base" hangingPunct="0">
        <a:spcBef>
          <a:spcPct val="0"/>
        </a:spcBef>
        <a:spcAft>
          <a:spcPct val="0"/>
        </a:spcAft>
        <a:defRPr sz="21100">
          <a:solidFill>
            <a:schemeClr val="tx1"/>
          </a:solidFill>
          <a:latin typeface="Calibri" pitchFamily="34" charset="0"/>
        </a:defRPr>
      </a:lvl5pPr>
      <a:lvl6pPr marL="457113" algn="ctr" defTabSz="4387011" rtl="0" fontAlgn="base">
        <a:spcBef>
          <a:spcPct val="0"/>
        </a:spcBef>
        <a:spcAft>
          <a:spcPct val="0"/>
        </a:spcAft>
        <a:defRPr sz="21100">
          <a:solidFill>
            <a:schemeClr val="tx1"/>
          </a:solidFill>
          <a:latin typeface="Calibri" pitchFamily="34" charset="0"/>
        </a:defRPr>
      </a:lvl6pPr>
      <a:lvl7pPr marL="914225" algn="ctr" defTabSz="4387011" rtl="0" fontAlgn="base">
        <a:spcBef>
          <a:spcPct val="0"/>
        </a:spcBef>
        <a:spcAft>
          <a:spcPct val="0"/>
        </a:spcAft>
        <a:defRPr sz="21100">
          <a:solidFill>
            <a:schemeClr val="tx1"/>
          </a:solidFill>
          <a:latin typeface="Calibri" pitchFamily="34" charset="0"/>
        </a:defRPr>
      </a:lvl7pPr>
      <a:lvl8pPr marL="1371338" algn="ctr" defTabSz="4387011" rtl="0" fontAlgn="base">
        <a:spcBef>
          <a:spcPct val="0"/>
        </a:spcBef>
        <a:spcAft>
          <a:spcPct val="0"/>
        </a:spcAft>
        <a:defRPr sz="21100">
          <a:solidFill>
            <a:schemeClr val="tx1"/>
          </a:solidFill>
          <a:latin typeface="Calibri" pitchFamily="34" charset="0"/>
        </a:defRPr>
      </a:lvl8pPr>
      <a:lvl9pPr marL="1828450" algn="ctr" defTabSz="4387011" rtl="0" fontAlgn="base">
        <a:spcBef>
          <a:spcPct val="0"/>
        </a:spcBef>
        <a:spcAft>
          <a:spcPct val="0"/>
        </a:spcAft>
        <a:defRPr sz="21100">
          <a:solidFill>
            <a:schemeClr val="tx1"/>
          </a:solidFill>
          <a:latin typeface="Calibri" pitchFamily="34" charset="0"/>
        </a:defRPr>
      </a:lvl9pPr>
    </p:titleStyle>
    <p:bodyStyle>
      <a:lvl1pPr marL="1644336" indent="-1644336" algn="l" defTabSz="4387011"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4843" indent="-1371338" algn="l" defTabSz="4387011"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5351" indent="-1096753" algn="l" defTabSz="4387011" rtl="0" eaLnBrk="0" fontAlgn="base" hangingPunct="0">
        <a:spcBef>
          <a:spcPct val="20000"/>
        </a:spcBef>
        <a:spcAft>
          <a:spcPct val="0"/>
        </a:spcAft>
        <a:buFont typeface="Arial" charset="0"/>
        <a:buChar char="•"/>
        <a:defRPr sz="11500" kern="1200">
          <a:solidFill>
            <a:schemeClr val="tx1"/>
          </a:solidFill>
          <a:latin typeface="+mn-lt"/>
          <a:ea typeface="+mn-ea"/>
          <a:cs typeface="+mn-cs"/>
        </a:defRPr>
      </a:lvl3pPr>
      <a:lvl4pPr marL="7678856" indent="-1096753" algn="l" defTabSz="4387011"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2362" indent="-1096753" algn="l" defTabSz="4387011"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67772" indent="-1097070" algn="l" defTabSz="4388281"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912" indent="-1097070" algn="l" defTabSz="4388281"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6053" indent="-1097070" algn="l" defTabSz="4388281"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0193" indent="-1097070" algn="l" defTabSz="4388281"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281" rtl="0" eaLnBrk="1" latinLnBrk="0" hangingPunct="1">
        <a:defRPr sz="8600" kern="1200">
          <a:solidFill>
            <a:schemeClr val="tx1"/>
          </a:solidFill>
          <a:latin typeface="+mn-lt"/>
          <a:ea typeface="+mn-ea"/>
          <a:cs typeface="+mn-cs"/>
        </a:defRPr>
      </a:lvl1pPr>
      <a:lvl2pPr marL="2194140" algn="l" defTabSz="4388281" rtl="0" eaLnBrk="1" latinLnBrk="0" hangingPunct="1">
        <a:defRPr sz="8600" kern="1200">
          <a:solidFill>
            <a:schemeClr val="tx1"/>
          </a:solidFill>
          <a:latin typeface="+mn-lt"/>
          <a:ea typeface="+mn-ea"/>
          <a:cs typeface="+mn-cs"/>
        </a:defRPr>
      </a:lvl2pPr>
      <a:lvl3pPr marL="4388281" algn="l" defTabSz="4388281" rtl="0" eaLnBrk="1" latinLnBrk="0" hangingPunct="1">
        <a:defRPr sz="8600" kern="1200">
          <a:solidFill>
            <a:schemeClr val="tx1"/>
          </a:solidFill>
          <a:latin typeface="+mn-lt"/>
          <a:ea typeface="+mn-ea"/>
          <a:cs typeface="+mn-cs"/>
        </a:defRPr>
      </a:lvl3pPr>
      <a:lvl4pPr marL="6582421" algn="l" defTabSz="4388281" rtl="0" eaLnBrk="1" latinLnBrk="0" hangingPunct="1">
        <a:defRPr sz="8600" kern="1200">
          <a:solidFill>
            <a:schemeClr val="tx1"/>
          </a:solidFill>
          <a:latin typeface="+mn-lt"/>
          <a:ea typeface="+mn-ea"/>
          <a:cs typeface="+mn-cs"/>
        </a:defRPr>
      </a:lvl4pPr>
      <a:lvl5pPr marL="8776562" algn="l" defTabSz="4388281" rtl="0" eaLnBrk="1" latinLnBrk="0" hangingPunct="1">
        <a:defRPr sz="8600" kern="1200">
          <a:solidFill>
            <a:schemeClr val="tx1"/>
          </a:solidFill>
          <a:latin typeface="+mn-lt"/>
          <a:ea typeface="+mn-ea"/>
          <a:cs typeface="+mn-cs"/>
        </a:defRPr>
      </a:lvl5pPr>
      <a:lvl6pPr marL="10970702" algn="l" defTabSz="4388281" rtl="0" eaLnBrk="1" latinLnBrk="0" hangingPunct="1">
        <a:defRPr sz="8600" kern="1200">
          <a:solidFill>
            <a:schemeClr val="tx1"/>
          </a:solidFill>
          <a:latin typeface="+mn-lt"/>
          <a:ea typeface="+mn-ea"/>
          <a:cs typeface="+mn-cs"/>
        </a:defRPr>
      </a:lvl6pPr>
      <a:lvl7pPr marL="13164843" algn="l" defTabSz="4388281" rtl="0" eaLnBrk="1" latinLnBrk="0" hangingPunct="1">
        <a:defRPr sz="8600" kern="1200">
          <a:solidFill>
            <a:schemeClr val="tx1"/>
          </a:solidFill>
          <a:latin typeface="+mn-lt"/>
          <a:ea typeface="+mn-ea"/>
          <a:cs typeface="+mn-cs"/>
        </a:defRPr>
      </a:lvl7pPr>
      <a:lvl8pPr marL="15358983" algn="l" defTabSz="4388281" rtl="0" eaLnBrk="1" latinLnBrk="0" hangingPunct="1">
        <a:defRPr sz="8600" kern="1200">
          <a:solidFill>
            <a:schemeClr val="tx1"/>
          </a:solidFill>
          <a:latin typeface="+mn-lt"/>
          <a:ea typeface="+mn-ea"/>
          <a:cs typeface="+mn-cs"/>
        </a:defRPr>
      </a:lvl8pPr>
      <a:lvl9pPr marL="17553123" algn="l" defTabSz="4388281"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hyperlink" Target="http://www.portal.advance.vt.edu/index.php/institutions/university-of-puerto-rico-at-humacao"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advance.arizona.edu/" TargetMode="External"/><Relationship Id="rId11" Type="http://schemas.openxmlformats.org/officeDocument/2006/relationships/image" Target="../media/image6.png"/><Relationship Id="rId5" Type="http://schemas.openxmlformats.org/officeDocument/2006/relationships/hyperlink" Target="http://advance.washington.edu/about/overview.html" TargetMode="External"/><Relationship Id="rId10" Type="http://schemas.openxmlformats.org/officeDocument/2006/relationships/image" Target="../media/image5.png"/><Relationship Id="rId4" Type="http://schemas.openxmlformats.org/officeDocument/2006/relationships/hyperlink" Target="http://wiseli.engr.wisc.edu/" TargetMode="Externa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2" descr="Sun_Lght"/>
          <p:cNvPicPr>
            <a:picLocks noChangeArrowheads="1"/>
          </p:cNvPicPr>
          <p:nvPr/>
        </p:nvPicPr>
        <p:blipFill>
          <a:blip r:embed="rId2" cstate="print"/>
          <a:srcRect/>
          <a:stretch>
            <a:fillRect/>
          </a:stretch>
        </p:blipFill>
        <p:spPr bwMode="auto">
          <a:xfrm>
            <a:off x="609600" y="533400"/>
            <a:ext cx="87782400" cy="44246800"/>
          </a:xfrm>
          <a:prstGeom prst="rect">
            <a:avLst/>
          </a:prstGeom>
          <a:noFill/>
          <a:ln w="190500" cmpd="thickThin">
            <a:noFill/>
          </a:ln>
        </p:spPr>
      </p:pic>
      <p:sp>
        <p:nvSpPr>
          <p:cNvPr id="2051" name="Rectangle 4"/>
          <p:cNvSpPr>
            <a:spLocks noChangeArrowheads="1"/>
          </p:cNvSpPr>
          <p:nvPr/>
        </p:nvSpPr>
        <p:spPr bwMode="auto">
          <a:xfrm>
            <a:off x="0" y="-990600"/>
            <a:ext cx="87962582" cy="6671733"/>
          </a:xfrm>
          <a:prstGeom prst="rect">
            <a:avLst/>
          </a:prstGeom>
          <a:gradFill rotWithShape="0">
            <a:gsLst>
              <a:gs pos="0">
                <a:srgbClr val="B50043"/>
              </a:gs>
              <a:gs pos="50000">
                <a:srgbClr val="FCDD84"/>
              </a:gs>
              <a:gs pos="100000">
                <a:srgbClr val="993300"/>
              </a:gs>
            </a:gsLst>
            <a:lin ang="5400000" scaled="1"/>
          </a:gradFill>
          <a:ln w="9525">
            <a:noFill/>
            <a:miter lim="800000"/>
            <a:headEnd/>
            <a:tailEnd/>
          </a:ln>
        </p:spPr>
        <p:txBody>
          <a:bodyPr lIns="91423" tIns="45711" rIns="91423" bIns="45711" anchor="ctr"/>
          <a:lstStyle/>
          <a:p>
            <a:pPr algn="ctr"/>
            <a:r>
              <a:rPr lang="en-US" sz="8800" b="1" dirty="0"/>
              <a:t>Securing Female Faculty for Organizational Retention and Management: Progress and Challenges of the First </a:t>
            </a:r>
            <a:r>
              <a:rPr lang="en-US" sz="8800" b="1" dirty="0" smtClean="0"/>
              <a:t>Year (2012)</a:t>
            </a:r>
          </a:p>
          <a:p>
            <a:pPr algn="ctr"/>
            <a:endParaRPr lang="en-US" sz="8800" b="1" dirty="0" smtClean="0"/>
          </a:p>
          <a:p>
            <a:pPr algn="ctr"/>
            <a:r>
              <a:rPr lang="en-US" sz="6600" b="1" dirty="0" smtClean="0"/>
              <a:t>W. T. Tallmadge</a:t>
            </a:r>
            <a:r>
              <a:rPr lang="en-US" sz="6600" b="1" dirty="0"/>
              <a:t>, </a:t>
            </a:r>
            <a:r>
              <a:rPr lang="en-US" sz="6600" b="1" dirty="0" smtClean="0"/>
              <a:t>Ph.D., T. </a:t>
            </a:r>
            <a:r>
              <a:rPr lang="en-US" sz="6600" b="1" dirty="0"/>
              <a:t>M. Vitolo, </a:t>
            </a:r>
            <a:r>
              <a:rPr lang="en-US" sz="6600" b="1" dirty="0" smtClean="0"/>
              <a:t>Ph.D., K. </a:t>
            </a:r>
            <a:r>
              <a:rPr lang="en-US" sz="6600" b="1" dirty="0"/>
              <a:t>M. Vernaza, </a:t>
            </a:r>
            <a:r>
              <a:rPr lang="en-US" sz="6600" b="1" dirty="0" smtClean="0"/>
              <a:t>Ph.D., E. </a:t>
            </a:r>
            <a:r>
              <a:rPr lang="en-US" sz="6600" b="1" dirty="0"/>
              <a:t>M. </a:t>
            </a:r>
            <a:r>
              <a:rPr lang="en-US" sz="6600" b="1" dirty="0" smtClean="0"/>
              <a:t>Konieczko, Ph.D., V. </a:t>
            </a:r>
            <a:r>
              <a:rPr lang="en-US" sz="6600" b="1" dirty="0"/>
              <a:t>P. Arp</a:t>
            </a:r>
            <a:r>
              <a:rPr lang="en-US" sz="6600" b="1" dirty="0" smtClean="0"/>
              <a:t>, M.Ed., S. </a:t>
            </a:r>
            <a:r>
              <a:rPr lang="en-US" sz="6600" b="1" dirty="0"/>
              <a:t>Sasi</a:t>
            </a:r>
            <a:r>
              <a:rPr lang="en-US" sz="6600" b="1" dirty="0" smtClean="0"/>
              <a:t>, Ph.D.,  M. </a:t>
            </a:r>
            <a:r>
              <a:rPr lang="en-US" sz="6600" b="1" dirty="0"/>
              <a:t>Hatch, </a:t>
            </a:r>
            <a:r>
              <a:rPr lang="en-US" sz="6600" b="1" dirty="0" smtClean="0"/>
              <a:t>Ph.D.</a:t>
            </a:r>
          </a:p>
          <a:p>
            <a:pPr algn="ctr"/>
            <a:r>
              <a:rPr lang="en-US" sz="6600" b="1" dirty="0" smtClean="0"/>
              <a:t>Gannon University, Erie, PA </a:t>
            </a:r>
            <a:endParaRPr lang="en-US" sz="6600" b="1" dirty="0">
              <a:latin typeface="Times New Roman" pitchFamily="18" charset="0"/>
              <a:cs typeface="Times New Roman" pitchFamily="18" charset="0"/>
            </a:endParaRPr>
          </a:p>
        </p:txBody>
      </p:sp>
      <p:pic>
        <p:nvPicPr>
          <p:cNvPr id="2052" name="Picture 36" descr="LogoRay"/>
          <p:cNvPicPr>
            <a:picLocks noChangeAspect="1" noChangeArrowheads="1"/>
          </p:cNvPicPr>
          <p:nvPr/>
        </p:nvPicPr>
        <p:blipFill>
          <a:blip r:embed="rId3" cstate="print"/>
          <a:srcRect/>
          <a:stretch>
            <a:fillRect/>
          </a:stretch>
        </p:blipFill>
        <p:spPr bwMode="auto">
          <a:xfrm>
            <a:off x="1600200" y="1066800"/>
            <a:ext cx="7734300" cy="3708400"/>
          </a:xfrm>
          <a:prstGeom prst="rect">
            <a:avLst/>
          </a:prstGeom>
          <a:noFill/>
          <a:ln w="9525">
            <a:solidFill>
              <a:srgbClr val="B50043"/>
            </a:solidFill>
            <a:miter lim="800000"/>
            <a:headEnd/>
            <a:tailEnd/>
          </a:ln>
        </p:spPr>
      </p:pic>
      <p:sp>
        <p:nvSpPr>
          <p:cNvPr id="2053" name="TextBox 18"/>
          <p:cNvSpPr txBox="1">
            <a:spLocks noChangeArrowheads="1"/>
          </p:cNvSpPr>
          <p:nvPr/>
        </p:nvSpPr>
        <p:spPr bwMode="auto">
          <a:xfrm>
            <a:off x="640292" y="8409956"/>
            <a:ext cx="16802100" cy="17666375"/>
          </a:xfrm>
          <a:prstGeom prst="rect">
            <a:avLst/>
          </a:prstGeom>
          <a:noFill/>
          <a:ln w="190500" cmpd="thickThin">
            <a:solidFill>
              <a:srgbClr val="C00000"/>
            </a:solidFill>
          </a:ln>
        </p:spPr>
        <p:txBody>
          <a:bodyPr wrap="square" lIns="731520" tIns="365760" rIns="731520" bIns="365760" rtlCol="0" anchor="ctr" anchorCtr="1">
            <a:spAutoFit/>
          </a:bodyPr>
          <a:lstStyle/>
          <a:p>
            <a:pPr algn="just"/>
            <a:r>
              <a:rPr lang="en-US" sz="4400" dirty="0" smtClean="0"/>
              <a:t>The PAID grant TRANSFORM --- Teaching-Research-Advancement Network to Secure Female Faculty for Organizational Retention and Management -- deploys three strategies to help Gannon University more effectively recruit, retain, and advance women faculty in the STEM disciplines.  Strategy-1 establishes the Dual Career Consortium of Northwestern Pennsylvania (DCCNP) to offer career networking opportunities for partners of hired faculty.  Alliances among regional employers and a career website are made available to registered users. As an initiative encompassing units beyond the university’s boundaries, the challenges are coordination and management of the diverse elements. Strategy-2 seeks to increase the number of female STEM faculty achieving advancement in rank through the Research Initiation Award. The first-year </a:t>
            </a:r>
            <a:r>
              <a:rPr lang="en-US" sz="4400" dirty="0" err="1" smtClean="0"/>
              <a:t>awardee</a:t>
            </a:r>
            <a:r>
              <a:rPr lang="en-US" sz="4400" dirty="0" smtClean="0"/>
              <a:t> made significant progress in her research having received the benefit of the funded release time and money. The challenge, here, centers on the discernment required to choose amongst all qualified proposals. Finally, Strategy-3 provides leadership development for faculty and educates administrators regarding issues affecting female faculty. The third strategy addresses the changing needs for those current and aspiring leaders within the institution. Through these three strategies, the grant impacts the changing culture at the university. </a:t>
            </a:r>
          </a:p>
          <a:p>
            <a:pPr algn="just"/>
            <a:endParaRPr lang="en-US" sz="4400" b="1" u="sng" dirty="0"/>
          </a:p>
        </p:txBody>
      </p:sp>
      <p:sp>
        <p:nvSpPr>
          <p:cNvPr id="2056" name="Rectangle 33"/>
          <p:cNvSpPr>
            <a:spLocks noChangeArrowheads="1"/>
          </p:cNvSpPr>
          <p:nvPr/>
        </p:nvSpPr>
        <p:spPr bwMode="auto">
          <a:xfrm>
            <a:off x="70408800" y="35583366"/>
            <a:ext cx="16802100" cy="1286933"/>
          </a:xfrm>
          <a:prstGeom prst="rect">
            <a:avLst/>
          </a:prstGeom>
          <a:gradFill rotWithShape="0">
            <a:gsLst>
              <a:gs pos="0">
                <a:srgbClr val="B50043"/>
              </a:gs>
              <a:gs pos="50000">
                <a:srgbClr val="FCDD84"/>
              </a:gs>
              <a:gs pos="100000">
                <a:srgbClr val="993300"/>
              </a:gs>
            </a:gsLst>
            <a:lin ang="5400000" scaled="1"/>
          </a:gradFill>
          <a:ln w="76200">
            <a:solidFill>
              <a:srgbClr val="993333"/>
            </a:solidFill>
            <a:miter lim="800000"/>
            <a:headEnd/>
            <a:tailEnd/>
          </a:ln>
        </p:spPr>
        <p:txBody>
          <a:bodyPr lIns="91423" tIns="45711" rIns="91423" bIns="45711" anchor="ctr"/>
          <a:lstStyle/>
          <a:p>
            <a:pPr algn="ctr" defTabSz="4179089">
              <a:spcBef>
                <a:spcPct val="20000"/>
              </a:spcBef>
            </a:pPr>
            <a:r>
              <a:rPr lang="en-US" sz="5400" b="1" dirty="0">
                <a:latin typeface="+mn-lt"/>
                <a:cs typeface="Times New Roman" pitchFamily="18" charset="0"/>
              </a:rPr>
              <a:t>Acknowledgement</a:t>
            </a:r>
          </a:p>
        </p:txBody>
      </p:sp>
      <p:sp>
        <p:nvSpPr>
          <p:cNvPr id="2057" name="Rectangle 33"/>
          <p:cNvSpPr>
            <a:spLocks noChangeArrowheads="1"/>
          </p:cNvSpPr>
          <p:nvPr/>
        </p:nvSpPr>
        <p:spPr bwMode="auto">
          <a:xfrm>
            <a:off x="70408800" y="38554914"/>
            <a:ext cx="16802100" cy="1219200"/>
          </a:xfrm>
          <a:prstGeom prst="rect">
            <a:avLst/>
          </a:prstGeom>
          <a:gradFill rotWithShape="0">
            <a:gsLst>
              <a:gs pos="0">
                <a:srgbClr val="B50043"/>
              </a:gs>
              <a:gs pos="50000">
                <a:srgbClr val="FCDD84"/>
              </a:gs>
              <a:gs pos="100000">
                <a:srgbClr val="993300"/>
              </a:gs>
            </a:gsLst>
            <a:lin ang="5400000" scaled="1"/>
          </a:gradFill>
          <a:ln w="76200">
            <a:solidFill>
              <a:srgbClr val="993333"/>
            </a:solidFill>
            <a:miter lim="800000"/>
            <a:headEnd/>
            <a:tailEnd/>
          </a:ln>
        </p:spPr>
        <p:txBody>
          <a:bodyPr lIns="91423" tIns="45711" rIns="91423" bIns="45711" anchor="ctr"/>
          <a:lstStyle/>
          <a:p>
            <a:pPr algn="ctr" defTabSz="4179089">
              <a:spcBef>
                <a:spcPct val="20000"/>
              </a:spcBef>
            </a:pPr>
            <a:r>
              <a:rPr lang="en-US" sz="5400" b="1" dirty="0" smtClean="0">
                <a:latin typeface="+mn-lt"/>
                <a:cs typeface="Times New Roman" pitchFamily="18" charset="0"/>
              </a:rPr>
              <a:t>Advance Projects Cited</a:t>
            </a:r>
            <a:endParaRPr lang="en-US" sz="5400" b="1" dirty="0">
              <a:latin typeface="+mn-lt"/>
              <a:cs typeface="Times New Roman" pitchFamily="18" charset="0"/>
            </a:endParaRPr>
          </a:p>
        </p:txBody>
      </p:sp>
      <p:sp>
        <p:nvSpPr>
          <p:cNvPr id="2058" name="Rectangle 33"/>
          <p:cNvSpPr>
            <a:spLocks noChangeArrowheads="1"/>
          </p:cNvSpPr>
          <p:nvPr/>
        </p:nvSpPr>
        <p:spPr bwMode="auto">
          <a:xfrm>
            <a:off x="52882800" y="6553200"/>
            <a:ext cx="16878300" cy="1270000"/>
          </a:xfrm>
          <a:prstGeom prst="rect">
            <a:avLst/>
          </a:prstGeom>
          <a:gradFill rotWithShape="0">
            <a:gsLst>
              <a:gs pos="0">
                <a:srgbClr val="B50043"/>
              </a:gs>
              <a:gs pos="50000">
                <a:srgbClr val="FCDD84"/>
              </a:gs>
              <a:gs pos="100000">
                <a:srgbClr val="993300"/>
              </a:gs>
            </a:gsLst>
            <a:lin ang="5400000" scaled="1"/>
          </a:gradFill>
          <a:ln w="76200">
            <a:solidFill>
              <a:srgbClr val="993333"/>
            </a:solidFill>
            <a:miter lim="800000"/>
            <a:headEnd/>
            <a:tailEnd/>
          </a:ln>
        </p:spPr>
        <p:txBody>
          <a:bodyPr lIns="91423" tIns="45711" rIns="91423" bIns="45711" anchor="ctr"/>
          <a:lstStyle/>
          <a:p>
            <a:pPr algn="ctr" defTabSz="4179089">
              <a:spcBef>
                <a:spcPct val="20000"/>
              </a:spcBef>
            </a:pPr>
            <a:r>
              <a:rPr lang="en-US" sz="5400" b="1" dirty="0" smtClean="0">
                <a:latin typeface="+mn-lt"/>
                <a:cs typeface="Times New Roman" pitchFamily="18" charset="0"/>
              </a:rPr>
              <a:t>Strategy </a:t>
            </a:r>
            <a:r>
              <a:rPr lang="en-US" sz="5400" b="1" dirty="0" smtClean="0">
                <a:latin typeface="+mn-lt"/>
                <a:cs typeface="Times New Roman" pitchFamily="18" charset="0"/>
              </a:rPr>
              <a:t>Three: Leadership Developments</a:t>
            </a:r>
            <a:endParaRPr lang="en-US" sz="5400" b="1" dirty="0">
              <a:latin typeface="+mn-lt"/>
              <a:cs typeface="Times New Roman" pitchFamily="18" charset="0"/>
            </a:endParaRPr>
          </a:p>
        </p:txBody>
      </p:sp>
      <p:sp>
        <p:nvSpPr>
          <p:cNvPr id="2059" name="Rectangle 33"/>
          <p:cNvSpPr>
            <a:spLocks noChangeArrowheads="1"/>
          </p:cNvSpPr>
          <p:nvPr/>
        </p:nvSpPr>
        <p:spPr bwMode="auto">
          <a:xfrm>
            <a:off x="17830800" y="24536400"/>
            <a:ext cx="17449800" cy="1253067"/>
          </a:xfrm>
          <a:prstGeom prst="rect">
            <a:avLst/>
          </a:prstGeom>
          <a:gradFill rotWithShape="0">
            <a:gsLst>
              <a:gs pos="0">
                <a:srgbClr val="B50043"/>
              </a:gs>
              <a:gs pos="50000">
                <a:srgbClr val="FCDD84"/>
              </a:gs>
              <a:gs pos="100000">
                <a:srgbClr val="993300"/>
              </a:gs>
            </a:gsLst>
            <a:lin ang="5400000" scaled="1"/>
          </a:gradFill>
          <a:ln w="76200">
            <a:solidFill>
              <a:srgbClr val="993333"/>
            </a:solidFill>
            <a:miter lim="800000"/>
            <a:headEnd/>
            <a:tailEnd/>
          </a:ln>
        </p:spPr>
        <p:txBody>
          <a:bodyPr lIns="91423" tIns="45711" rIns="91423" bIns="45711" anchor="ctr"/>
          <a:lstStyle/>
          <a:p>
            <a:pPr algn="ctr" defTabSz="4179089">
              <a:spcBef>
                <a:spcPct val="20000"/>
              </a:spcBef>
            </a:pPr>
            <a:r>
              <a:rPr lang="en-US" sz="5400" b="1" dirty="0" smtClean="0">
                <a:latin typeface="+mn-lt"/>
                <a:cs typeface="Times New Roman" pitchFamily="18" charset="0"/>
              </a:rPr>
              <a:t>Strategy </a:t>
            </a:r>
            <a:r>
              <a:rPr lang="en-US" sz="5400" b="1" dirty="0" smtClean="0">
                <a:latin typeface="+mn-lt"/>
                <a:cs typeface="Times New Roman" pitchFamily="18" charset="0"/>
              </a:rPr>
              <a:t>One: Dual-Career Services</a:t>
            </a:r>
            <a:endParaRPr lang="en-US" sz="5400" b="1" dirty="0">
              <a:latin typeface="+mn-lt"/>
              <a:cs typeface="Times New Roman" pitchFamily="18" charset="0"/>
            </a:endParaRPr>
          </a:p>
        </p:txBody>
      </p:sp>
      <p:sp>
        <p:nvSpPr>
          <p:cNvPr id="2060" name="Rectangle 33"/>
          <p:cNvSpPr>
            <a:spLocks noChangeArrowheads="1"/>
          </p:cNvSpPr>
          <p:nvPr/>
        </p:nvSpPr>
        <p:spPr bwMode="auto">
          <a:xfrm>
            <a:off x="35638317" y="18592800"/>
            <a:ext cx="16787283" cy="1286933"/>
          </a:xfrm>
          <a:prstGeom prst="rect">
            <a:avLst/>
          </a:prstGeom>
          <a:gradFill rotWithShape="0">
            <a:gsLst>
              <a:gs pos="0">
                <a:srgbClr val="B50043"/>
              </a:gs>
              <a:gs pos="50000">
                <a:srgbClr val="FCDD84"/>
              </a:gs>
              <a:gs pos="100000">
                <a:srgbClr val="993300"/>
              </a:gs>
            </a:gsLst>
            <a:lin ang="5400000" scaled="1"/>
          </a:gradFill>
          <a:ln w="76200">
            <a:solidFill>
              <a:srgbClr val="993333"/>
            </a:solidFill>
            <a:miter lim="800000"/>
            <a:headEnd/>
            <a:tailEnd/>
          </a:ln>
        </p:spPr>
        <p:txBody>
          <a:bodyPr lIns="91423" tIns="45711" rIns="91423" bIns="45711" anchor="ctr"/>
          <a:lstStyle/>
          <a:p>
            <a:pPr algn="ctr" defTabSz="4179089">
              <a:spcBef>
                <a:spcPct val="20000"/>
              </a:spcBef>
            </a:pPr>
            <a:r>
              <a:rPr lang="en-US" sz="5400" b="1" dirty="0" smtClean="0">
                <a:latin typeface="+mn-lt"/>
                <a:cs typeface="Times New Roman" pitchFamily="18" charset="0"/>
              </a:rPr>
              <a:t>Strategy </a:t>
            </a:r>
            <a:r>
              <a:rPr lang="en-US" sz="5400" b="1" dirty="0" smtClean="0">
                <a:latin typeface="+mn-lt"/>
                <a:cs typeface="Times New Roman" pitchFamily="18" charset="0"/>
              </a:rPr>
              <a:t>Two: Research Initiation Grant</a:t>
            </a:r>
            <a:endParaRPr lang="en-US" sz="5400" b="1" dirty="0">
              <a:latin typeface="+mn-lt"/>
              <a:cs typeface="Times New Roman" pitchFamily="18" charset="0"/>
            </a:endParaRPr>
          </a:p>
        </p:txBody>
      </p:sp>
      <p:sp>
        <p:nvSpPr>
          <p:cNvPr id="2061" name="Rectangle 33"/>
          <p:cNvSpPr>
            <a:spLocks noChangeArrowheads="1"/>
          </p:cNvSpPr>
          <p:nvPr/>
        </p:nvSpPr>
        <p:spPr bwMode="auto">
          <a:xfrm>
            <a:off x="640292" y="26517600"/>
            <a:ext cx="16802100" cy="1337733"/>
          </a:xfrm>
          <a:prstGeom prst="rect">
            <a:avLst/>
          </a:prstGeom>
          <a:gradFill rotWithShape="0">
            <a:gsLst>
              <a:gs pos="0">
                <a:srgbClr val="B50043"/>
              </a:gs>
              <a:gs pos="50000">
                <a:srgbClr val="FCDD84"/>
              </a:gs>
              <a:gs pos="100000">
                <a:srgbClr val="993300"/>
              </a:gs>
            </a:gsLst>
            <a:lin ang="5400000" scaled="1"/>
          </a:gradFill>
          <a:ln w="76200">
            <a:solidFill>
              <a:srgbClr val="993333"/>
            </a:solidFill>
            <a:miter lim="800000"/>
            <a:headEnd/>
            <a:tailEnd/>
          </a:ln>
        </p:spPr>
        <p:txBody>
          <a:bodyPr lIns="91423" tIns="45711" rIns="91423" bIns="45711" anchor="ctr"/>
          <a:lstStyle/>
          <a:p>
            <a:pPr algn="ctr" defTabSz="4179089">
              <a:spcBef>
                <a:spcPct val="20000"/>
              </a:spcBef>
            </a:pPr>
            <a:r>
              <a:rPr lang="en-US" sz="5400" b="1" dirty="0">
                <a:latin typeface="+mn-lt"/>
                <a:cs typeface="Times New Roman" pitchFamily="18" charset="0"/>
              </a:rPr>
              <a:t>Introduction</a:t>
            </a:r>
          </a:p>
        </p:txBody>
      </p:sp>
      <p:sp>
        <p:nvSpPr>
          <p:cNvPr id="2062" name="Rectangle 33"/>
          <p:cNvSpPr>
            <a:spLocks noChangeArrowheads="1"/>
          </p:cNvSpPr>
          <p:nvPr/>
        </p:nvSpPr>
        <p:spPr bwMode="auto">
          <a:xfrm>
            <a:off x="640292" y="6629400"/>
            <a:ext cx="16802100" cy="1185333"/>
          </a:xfrm>
          <a:prstGeom prst="rect">
            <a:avLst/>
          </a:prstGeom>
          <a:gradFill rotWithShape="0">
            <a:gsLst>
              <a:gs pos="0">
                <a:srgbClr val="B50043"/>
              </a:gs>
              <a:gs pos="50000">
                <a:srgbClr val="FCDD84"/>
              </a:gs>
              <a:gs pos="100000">
                <a:srgbClr val="993300"/>
              </a:gs>
            </a:gsLst>
            <a:lin ang="5400000" scaled="1"/>
          </a:gradFill>
          <a:ln w="76200">
            <a:solidFill>
              <a:srgbClr val="993333"/>
            </a:solidFill>
            <a:miter lim="800000"/>
            <a:headEnd/>
            <a:tailEnd/>
          </a:ln>
        </p:spPr>
        <p:txBody>
          <a:bodyPr lIns="91423" tIns="45711" rIns="91423" bIns="45711" anchor="ctr"/>
          <a:lstStyle/>
          <a:p>
            <a:pPr algn="ctr" defTabSz="4179089">
              <a:spcBef>
                <a:spcPct val="20000"/>
              </a:spcBef>
            </a:pPr>
            <a:r>
              <a:rPr lang="en-US" sz="5400" b="1" dirty="0">
                <a:latin typeface="+mn-lt"/>
                <a:cs typeface="Times New Roman" pitchFamily="18" charset="0"/>
              </a:rPr>
              <a:t>Abstract</a:t>
            </a:r>
          </a:p>
        </p:txBody>
      </p:sp>
      <p:sp>
        <p:nvSpPr>
          <p:cNvPr id="16" name="TextBox 15"/>
          <p:cNvSpPr txBox="1"/>
          <p:nvPr/>
        </p:nvSpPr>
        <p:spPr>
          <a:xfrm>
            <a:off x="17297400" y="24688800"/>
            <a:ext cx="16535400" cy="1415772"/>
          </a:xfrm>
          <a:prstGeom prst="rect">
            <a:avLst/>
          </a:prstGeom>
          <a:noFill/>
        </p:spPr>
        <p:txBody>
          <a:bodyPr wrap="square" rtlCol="0">
            <a:spAutoFit/>
          </a:bodyPr>
          <a:lstStyle/>
          <a:p>
            <a:endParaRPr lang="en-US" dirty="0"/>
          </a:p>
        </p:txBody>
      </p:sp>
      <p:sp>
        <p:nvSpPr>
          <p:cNvPr id="17" name="TextBox 16"/>
          <p:cNvSpPr txBox="1"/>
          <p:nvPr/>
        </p:nvSpPr>
        <p:spPr>
          <a:xfrm>
            <a:off x="70256400" y="33528000"/>
            <a:ext cx="16764000" cy="1415772"/>
          </a:xfrm>
          <a:prstGeom prst="rect">
            <a:avLst/>
          </a:prstGeom>
          <a:noFill/>
        </p:spPr>
        <p:txBody>
          <a:bodyPr wrap="square" rtlCol="0">
            <a:spAutoFit/>
          </a:bodyPr>
          <a:lstStyle/>
          <a:p>
            <a:endParaRPr lang="en-US" dirty="0"/>
          </a:p>
        </p:txBody>
      </p:sp>
      <p:sp>
        <p:nvSpPr>
          <p:cNvPr id="18" name="TextBox 17"/>
          <p:cNvSpPr txBox="1">
            <a:spLocks noChangeAspect="1"/>
          </p:cNvSpPr>
          <p:nvPr/>
        </p:nvSpPr>
        <p:spPr>
          <a:xfrm>
            <a:off x="70561200" y="40764714"/>
            <a:ext cx="16687800" cy="3877985"/>
          </a:xfrm>
          <a:prstGeom prst="rect">
            <a:avLst/>
          </a:prstGeom>
          <a:noFill/>
        </p:spPr>
        <p:txBody>
          <a:bodyPr wrap="square" rtlCol="0">
            <a:spAutoFit/>
          </a:bodyPr>
          <a:lstStyle/>
          <a:p>
            <a:r>
              <a:rPr lang="en-US" sz="3200" dirty="0" smtClean="0"/>
              <a:t>University of Wisconsin, </a:t>
            </a:r>
            <a:r>
              <a:rPr lang="en-US" sz="3200" u="sng" dirty="0" smtClean="0">
                <a:hlinkClick r:id="rId4"/>
              </a:rPr>
              <a:t>http://wiseli.engr.wisc.edu/</a:t>
            </a:r>
            <a:r>
              <a:rPr lang="en-US" sz="3200" dirty="0" smtClean="0"/>
              <a:t>,</a:t>
            </a:r>
          </a:p>
          <a:p>
            <a:r>
              <a:rPr lang="en-US" sz="3200" dirty="0" smtClean="0"/>
              <a:t>University of Washington  </a:t>
            </a:r>
            <a:r>
              <a:rPr lang="en-US" sz="3200" u="sng" dirty="0" smtClean="0">
                <a:hlinkClick r:id="rId5"/>
              </a:rPr>
              <a:t>http://advance.washington.edu/about/overview.html</a:t>
            </a:r>
            <a:r>
              <a:rPr lang="en-US" sz="3200" dirty="0" smtClean="0"/>
              <a:t>,</a:t>
            </a:r>
          </a:p>
          <a:p>
            <a:r>
              <a:rPr lang="en-US" sz="3200" dirty="0" smtClean="0"/>
              <a:t>University of Arizona  </a:t>
            </a:r>
            <a:r>
              <a:rPr lang="en-US" sz="3200" u="sng" dirty="0" smtClean="0">
                <a:hlinkClick r:id="rId6"/>
              </a:rPr>
              <a:t>http://www.advance.arizona.edu/</a:t>
            </a:r>
            <a:r>
              <a:rPr lang="en-US" sz="3200" dirty="0" smtClean="0"/>
              <a:t>,</a:t>
            </a:r>
          </a:p>
          <a:p>
            <a:r>
              <a:rPr lang="en-US" sz="3200" dirty="0" smtClean="0"/>
              <a:t>University of Puerto Rico at </a:t>
            </a:r>
            <a:r>
              <a:rPr lang="en-US" sz="3200" dirty="0" err="1" smtClean="0"/>
              <a:t>Humacao</a:t>
            </a:r>
            <a:r>
              <a:rPr lang="en-US" sz="3200" dirty="0" smtClean="0"/>
              <a:t>, </a:t>
            </a:r>
            <a:r>
              <a:rPr lang="en-US" sz="3200" u="sng" dirty="0" smtClean="0">
                <a:hlinkClick r:id="rId7"/>
              </a:rPr>
              <a:t>http://www.portal.advance.vt.edu/index.php/institutions/university-of-puerto-rico-at-humacao</a:t>
            </a:r>
            <a:endParaRPr lang="en-US" sz="3200" dirty="0" smtClean="0"/>
          </a:p>
          <a:p>
            <a:endParaRPr lang="en-US" dirty="0"/>
          </a:p>
        </p:txBody>
      </p:sp>
      <p:sp>
        <p:nvSpPr>
          <p:cNvPr id="19" name="TextBox 18"/>
          <p:cNvSpPr txBox="1"/>
          <p:nvPr/>
        </p:nvSpPr>
        <p:spPr>
          <a:xfrm>
            <a:off x="70485000" y="37259514"/>
            <a:ext cx="16611600" cy="830997"/>
          </a:xfrm>
          <a:prstGeom prst="rect">
            <a:avLst/>
          </a:prstGeom>
          <a:noFill/>
        </p:spPr>
        <p:txBody>
          <a:bodyPr wrap="square" rtlCol="0">
            <a:spAutoFit/>
          </a:bodyPr>
          <a:lstStyle/>
          <a:p>
            <a:r>
              <a:rPr lang="en-US" sz="4800" dirty="0" smtClean="0"/>
              <a:t>This project is supported by NSF Award 1107015.  </a:t>
            </a:r>
            <a:endParaRPr lang="en-US" sz="4800" dirty="0"/>
          </a:p>
        </p:txBody>
      </p:sp>
      <p:sp>
        <p:nvSpPr>
          <p:cNvPr id="20" name="TextBox 19"/>
          <p:cNvSpPr txBox="1"/>
          <p:nvPr/>
        </p:nvSpPr>
        <p:spPr>
          <a:xfrm>
            <a:off x="35661600" y="20040600"/>
            <a:ext cx="16764000" cy="23760351"/>
          </a:xfrm>
          <a:prstGeom prst="rect">
            <a:avLst/>
          </a:prstGeom>
          <a:noFill/>
          <a:ln w="190500" cmpd="thickThin">
            <a:solidFill>
              <a:srgbClr val="C00000"/>
            </a:solidFill>
          </a:ln>
        </p:spPr>
        <p:txBody>
          <a:bodyPr wrap="square" lIns="731520" tIns="365760" rIns="731520" bIns="365760" rtlCol="0" anchor="ctr" anchorCtr="1">
            <a:spAutoFit/>
          </a:bodyPr>
          <a:lstStyle/>
          <a:p>
            <a:pPr algn="just"/>
            <a:r>
              <a:rPr lang="en-US" sz="4400" b="1" u="sng" dirty="0" smtClean="0"/>
              <a:t>Objective</a:t>
            </a:r>
            <a:r>
              <a:rPr lang="en-US" sz="4400" b="1" dirty="0" smtClean="0"/>
              <a:t>: </a:t>
            </a:r>
            <a:r>
              <a:rPr lang="en-US" sz="4400" dirty="0" smtClean="0"/>
              <a:t>The activities of the second </a:t>
            </a:r>
            <a:r>
              <a:rPr lang="en-US" sz="4400" dirty="0" smtClean="0"/>
              <a:t>strategy </a:t>
            </a:r>
            <a:r>
              <a:rPr lang="en-US" sz="4400" dirty="0" smtClean="0"/>
              <a:t>help to realize the second objective of the TRANSFORM grant which is to increase the number of Gannon female faculty achieving advancement in rank. The research initiation award (RIA) </a:t>
            </a:r>
            <a:r>
              <a:rPr lang="en-US" sz="4400" dirty="0" smtClean="0"/>
              <a:t>provides </a:t>
            </a:r>
            <a:r>
              <a:rPr lang="en-US" sz="4400" dirty="0" smtClean="0"/>
              <a:t>resources for early- or mid- career, female STEM faculty as they pursue research initiatives that are likely to support promotion. </a:t>
            </a:r>
          </a:p>
          <a:p>
            <a:pPr algn="just"/>
            <a:endParaRPr lang="en-US" sz="4400" dirty="0" smtClean="0"/>
          </a:p>
          <a:p>
            <a:pPr algn="just"/>
            <a:r>
              <a:rPr lang="en-US" sz="4400" b="1" u="sng" dirty="0" smtClean="0"/>
              <a:t>Resources</a:t>
            </a:r>
            <a:r>
              <a:rPr lang="en-US" sz="4400" b="1" dirty="0" smtClean="0"/>
              <a:t>: </a:t>
            </a:r>
            <a:r>
              <a:rPr lang="en-US" sz="4400" b="1" dirty="0" smtClean="0"/>
              <a:t> </a:t>
            </a:r>
            <a:r>
              <a:rPr lang="en-US" sz="4400" dirty="0" smtClean="0"/>
              <a:t>Three </a:t>
            </a:r>
            <a:r>
              <a:rPr lang="en-US" sz="4400" dirty="0" smtClean="0"/>
              <a:t>credits of release time per semester and a total of $7500 for </a:t>
            </a:r>
            <a:r>
              <a:rPr lang="en-US" sz="4400" dirty="0" smtClean="0"/>
              <a:t>a research </a:t>
            </a:r>
            <a:r>
              <a:rPr lang="en-US" sz="4400" dirty="0" smtClean="0"/>
              <a:t>project.</a:t>
            </a:r>
          </a:p>
          <a:p>
            <a:pPr algn="just"/>
            <a:endParaRPr lang="en-US" sz="4400" dirty="0" smtClean="0"/>
          </a:p>
          <a:p>
            <a:pPr algn="just"/>
            <a:r>
              <a:rPr lang="en-US" sz="4400" b="1" u="sng" dirty="0" smtClean="0"/>
              <a:t>Progress</a:t>
            </a:r>
            <a:r>
              <a:rPr lang="en-US" sz="4400" b="1" dirty="0" smtClean="0"/>
              <a:t>: </a:t>
            </a:r>
            <a:r>
              <a:rPr lang="en-US" sz="4400" b="1" dirty="0" smtClean="0"/>
              <a:t> </a:t>
            </a:r>
            <a:r>
              <a:rPr lang="en-US" sz="4400" dirty="0" smtClean="0"/>
              <a:t>In Year One, </a:t>
            </a:r>
            <a:r>
              <a:rPr lang="en-US" sz="4400" dirty="0" smtClean="0"/>
              <a:t>six of the 11 eligible faculty applied for the RIA. </a:t>
            </a:r>
            <a:r>
              <a:rPr lang="en-US" sz="4400" dirty="0" smtClean="0"/>
              <a:t>Dr. Sarah Ewing, </a:t>
            </a:r>
            <a:r>
              <a:rPr lang="en-US" sz="4400" dirty="0" smtClean="0"/>
              <a:t>Biology Assistant Professor, received the first award with the </a:t>
            </a:r>
            <a:r>
              <a:rPr lang="en-US" sz="4400" dirty="0" smtClean="0"/>
              <a:t>proposal </a:t>
            </a:r>
            <a:r>
              <a:rPr lang="en-US" sz="4400" dirty="0" smtClean="0"/>
              <a:t>entitled </a:t>
            </a:r>
            <a:r>
              <a:rPr lang="en-US" sz="4400" dirty="0" smtClean="0"/>
              <a:t>“Effect </a:t>
            </a:r>
            <a:r>
              <a:rPr lang="en-US" sz="4400" dirty="0" smtClean="0"/>
              <a:t>of Manganese on Dopamine Metabolism and </a:t>
            </a:r>
            <a:r>
              <a:rPr lang="en-US" sz="4400" dirty="0" err="1" smtClean="0"/>
              <a:t>Dopaminergic</a:t>
            </a:r>
            <a:r>
              <a:rPr lang="en-US" sz="4400" dirty="0" smtClean="0"/>
              <a:t> Cell </a:t>
            </a:r>
            <a:r>
              <a:rPr lang="en-US" sz="4400" dirty="0" smtClean="0"/>
              <a:t>Toxicity.”</a:t>
            </a:r>
            <a:endParaRPr lang="en-US" sz="4400"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dirty="0" smtClean="0"/>
          </a:p>
          <a:p>
            <a:r>
              <a:rPr lang="en-US" sz="4400" b="1" u="sng" dirty="0" smtClean="0"/>
              <a:t>Challenges</a:t>
            </a:r>
            <a:r>
              <a:rPr lang="en-US" sz="4400" dirty="0" smtClean="0"/>
              <a:t>: 	</a:t>
            </a:r>
            <a:endParaRPr lang="en-US" sz="4400" dirty="0" smtClean="0"/>
          </a:p>
          <a:p>
            <a:pPr>
              <a:buFont typeface="Arial" pitchFamily="34" charset="0"/>
              <a:buChar char="•"/>
            </a:pPr>
            <a:r>
              <a:rPr lang="en-US" sz="4400" dirty="0" smtClean="0"/>
              <a:t>All </a:t>
            </a:r>
            <a:r>
              <a:rPr lang="en-US" sz="4400" dirty="0" smtClean="0"/>
              <a:t>applications met criteria.  </a:t>
            </a:r>
          </a:p>
          <a:p>
            <a:pPr>
              <a:buFont typeface="Arial" pitchFamily="34" charset="0"/>
              <a:buChar char="•"/>
            </a:pPr>
            <a:r>
              <a:rPr lang="en-US" sz="4400" dirty="0" smtClean="0"/>
              <a:t>Funding </a:t>
            </a:r>
            <a:r>
              <a:rPr lang="en-US" sz="4400" dirty="0" smtClean="0"/>
              <a:t>into the future.</a:t>
            </a:r>
          </a:p>
        </p:txBody>
      </p:sp>
      <p:sp>
        <p:nvSpPr>
          <p:cNvPr id="21" name="TextBox 20"/>
          <p:cNvSpPr txBox="1"/>
          <p:nvPr/>
        </p:nvSpPr>
        <p:spPr>
          <a:xfrm>
            <a:off x="640292" y="28090386"/>
            <a:ext cx="16733308" cy="15635049"/>
          </a:xfrm>
          <a:prstGeom prst="rect">
            <a:avLst/>
          </a:prstGeom>
          <a:noFill/>
          <a:ln w="190500" cmpd="thickThin">
            <a:solidFill>
              <a:srgbClr val="C00000"/>
            </a:solidFill>
          </a:ln>
        </p:spPr>
        <p:txBody>
          <a:bodyPr wrap="square" lIns="731520" tIns="365760" rIns="731520" bIns="365760" rtlCol="0" anchor="ctr" anchorCtr="1">
            <a:spAutoFit/>
          </a:bodyPr>
          <a:lstStyle/>
          <a:p>
            <a:pPr algn="just"/>
            <a:r>
              <a:rPr lang="en-US" sz="4400" dirty="0" smtClean="0"/>
              <a:t>Gannon University, a small (approximately 4000 students and 190 full-time faculty), private, co-educational Catholic, comprehensive university offering primarily baccalaureate degrees, emphasizes a liberal studies education and offers professional specializations.   </a:t>
            </a:r>
          </a:p>
          <a:p>
            <a:pPr algn="just"/>
            <a:endParaRPr lang="en-US" sz="4400" dirty="0" smtClean="0"/>
          </a:p>
          <a:p>
            <a:pPr algn="just"/>
            <a:r>
              <a:rPr lang="en-US" sz="4400" dirty="0" smtClean="0"/>
              <a:t>The goal of TRANSFORM is to increase the recruitment, retention, advancement, and leadership development of female faculty at Gannon University. The goal will be realized through four objectives: 1) recruit and retain female faculty in the STEM disciplines, 2) advance female faculty through the rank and tenure process, 3) prepare female faculty to hold effective leadership positions, and 4) educate deans, department chairs, and faculty leaders about issues affecting female faculty. </a:t>
            </a:r>
          </a:p>
          <a:p>
            <a:endParaRPr lang="en-US" sz="4400" dirty="0" smtClean="0"/>
          </a:p>
          <a:p>
            <a:r>
              <a:rPr lang="en-US" sz="4400" dirty="0" smtClean="0"/>
              <a:t>The objectives are </a:t>
            </a:r>
            <a:r>
              <a:rPr lang="en-US" sz="4400" dirty="0" err="1" smtClean="0"/>
              <a:t>operationalized</a:t>
            </a:r>
            <a:r>
              <a:rPr lang="en-US" sz="4400" dirty="0" smtClean="0"/>
              <a:t> through three strategies: </a:t>
            </a:r>
          </a:p>
          <a:p>
            <a:pPr marL="2936455" lvl="1" indent="-742950">
              <a:buAutoNum type="arabicParenBoth"/>
            </a:pPr>
            <a:r>
              <a:rPr lang="en-US" sz="4400" dirty="0" smtClean="0"/>
              <a:t>Dual Career Services</a:t>
            </a:r>
          </a:p>
          <a:p>
            <a:pPr marL="2936455" lvl="1" indent="-742950">
              <a:buAutoNum type="arabicParenBoth"/>
            </a:pPr>
            <a:r>
              <a:rPr lang="en-US" sz="4400" dirty="0" smtClean="0"/>
              <a:t>Research Initiation </a:t>
            </a:r>
            <a:r>
              <a:rPr lang="en-US" sz="4400" dirty="0" smtClean="0"/>
              <a:t>Awards</a:t>
            </a:r>
            <a:endParaRPr lang="en-US" sz="4400" dirty="0" smtClean="0"/>
          </a:p>
          <a:p>
            <a:pPr marL="2936455" lvl="1" indent="-742950">
              <a:buAutoNum type="arabicParenBoth"/>
            </a:pPr>
            <a:r>
              <a:rPr lang="en-US" sz="4400" dirty="0" smtClean="0"/>
              <a:t>Leadership Development Seminars and </a:t>
            </a:r>
            <a:r>
              <a:rPr lang="en-US" sz="4400" dirty="0" smtClean="0"/>
              <a:t>Workshops </a:t>
            </a:r>
            <a:endParaRPr lang="en-US" sz="4400" dirty="0" smtClean="0"/>
          </a:p>
          <a:p>
            <a:pPr marL="2936455" lvl="1" indent="-742950">
              <a:buAutoNum type="arabicParenBoth"/>
            </a:pPr>
            <a:endParaRPr lang="en-US" sz="4400" dirty="0" smtClean="0"/>
          </a:p>
        </p:txBody>
      </p:sp>
      <p:sp>
        <p:nvSpPr>
          <p:cNvPr id="23" name="TextBox 22"/>
          <p:cNvSpPr txBox="1"/>
          <p:nvPr/>
        </p:nvSpPr>
        <p:spPr>
          <a:xfrm>
            <a:off x="17449800" y="6553200"/>
            <a:ext cx="16459200" cy="1415772"/>
          </a:xfrm>
          <a:prstGeom prst="rect">
            <a:avLst/>
          </a:prstGeom>
          <a:noFill/>
        </p:spPr>
        <p:txBody>
          <a:bodyPr wrap="square" rtlCol="0">
            <a:spAutoFit/>
          </a:bodyPr>
          <a:lstStyle/>
          <a:p>
            <a:endParaRPr lang="en-US" dirty="0"/>
          </a:p>
        </p:txBody>
      </p:sp>
      <p:sp>
        <p:nvSpPr>
          <p:cNvPr id="24" name="TextBox 23"/>
          <p:cNvSpPr txBox="1"/>
          <p:nvPr/>
        </p:nvSpPr>
        <p:spPr>
          <a:xfrm>
            <a:off x="18090092" y="8458200"/>
            <a:ext cx="16961908" cy="14957941"/>
          </a:xfrm>
          <a:prstGeom prst="rect">
            <a:avLst/>
          </a:prstGeom>
          <a:noFill/>
          <a:ln w="190500" cmpd="thickThin">
            <a:solidFill>
              <a:srgbClr val="C00000"/>
            </a:solidFill>
          </a:ln>
        </p:spPr>
        <p:txBody>
          <a:bodyPr wrap="square" lIns="731520" tIns="365760" rIns="731520" bIns="365760" rtlCol="0" anchor="ctr" anchorCtr="1">
            <a:spAutoFit/>
          </a:bodyPr>
          <a:lstStyle/>
          <a:p>
            <a:pPr algn="just"/>
            <a:r>
              <a:rPr lang="en-US" sz="4400" u="sng" dirty="0" smtClean="0"/>
              <a:t>First</a:t>
            </a:r>
            <a:r>
              <a:rPr lang="en-US" sz="4400" dirty="0" smtClean="0"/>
              <a:t>, female faculty constitute a low percentage of the STEM </a:t>
            </a:r>
            <a:r>
              <a:rPr lang="en-US" sz="4400" dirty="0" smtClean="0"/>
              <a:t>faculty.</a:t>
            </a:r>
            <a:endParaRPr lang="en-US" sz="4400" dirty="0" smtClean="0"/>
          </a:p>
          <a:p>
            <a:pPr algn="just"/>
            <a:endParaRPr lang="en-US" sz="4400" dirty="0" smtClean="0"/>
          </a:p>
          <a:p>
            <a:pPr algn="just"/>
            <a:endParaRPr lang="en-US" sz="4400" dirty="0" smtClean="0"/>
          </a:p>
          <a:p>
            <a:pPr algn="just"/>
            <a:endParaRPr lang="en-US" sz="4400" dirty="0" smtClean="0"/>
          </a:p>
          <a:p>
            <a:pPr algn="just"/>
            <a:endParaRPr lang="en-US" sz="4400" dirty="0" smtClean="0"/>
          </a:p>
          <a:p>
            <a:pPr algn="just"/>
            <a:endParaRPr lang="en-US" sz="4400" dirty="0" smtClean="0"/>
          </a:p>
          <a:p>
            <a:pPr algn="just"/>
            <a:endParaRPr lang="en-US" sz="4400" dirty="0" smtClean="0"/>
          </a:p>
          <a:p>
            <a:pPr algn="just"/>
            <a:r>
              <a:rPr lang="en-US" sz="4400" u="sng" dirty="0" smtClean="0"/>
              <a:t>Second</a:t>
            </a:r>
            <a:r>
              <a:rPr lang="en-US" sz="4400" dirty="0" smtClean="0"/>
              <a:t>, female faculty </a:t>
            </a:r>
            <a:r>
              <a:rPr lang="en-US" sz="4400" dirty="0" smtClean="0"/>
              <a:t>do not have a strong presence </a:t>
            </a:r>
            <a:r>
              <a:rPr lang="en-US" sz="4400" dirty="0" smtClean="0"/>
              <a:t>at higher ranks</a:t>
            </a:r>
            <a:r>
              <a:rPr lang="en-US" sz="4400" dirty="0" smtClean="0"/>
              <a:t>.</a:t>
            </a:r>
          </a:p>
          <a:p>
            <a:pPr algn="just"/>
            <a:endParaRPr lang="en-US" sz="4400" dirty="0" smtClean="0"/>
          </a:p>
          <a:p>
            <a:pPr algn="just"/>
            <a:endParaRPr lang="en-US" sz="4400" dirty="0" smtClean="0"/>
          </a:p>
          <a:p>
            <a:pPr algn="just"/>
            <a:endParaRPr lang="en-US" sz="4400" dirty="0" smtClean="0"/>
          </a:p>
          <a:p>
            <a:pPr algn="just"/>
            <a:endParaRPr lang="en-US" sz="4400" dirty="0" smtClean="0"/>
          </a:p>
          <a:p>
            <a:pPr algn="just"/>
            <a:endParaRPr lang="en-US" sz="4400" dirty="0" smtClean="0"/>
          </a:p>
          <a:p>
            <a:pPr algn="just"/>
            <a:endParaRPr lang="en-US" sz="4400" dirty="0" smtClean="0"/>
          </a:p>
          <a:p>
            <a:pPr algn="just"/>
            <a:endParaRPr lang="en-US" sz="4400" dirty="0" smtClean="0"/>
          </a:p>
          <a:p>
            <a:pPr algn="just"/>
            <a:endParaRPr lang="en-US" sz="4400" dirty="0" smtClean="0"/>
          </a:p>
          <a:p>
            <a:pPr algn="just"/>
            <a:endParaRPr lang="en-US" sz="4400" dirty="0" smtClean="0"/>
          </a:p>
          <a:p>
            <a:pPr algn="just"/>
            <a:endParaRPr lang="en-US" sz="4400" dirty="0" smtClean="0"/>
          </a:p>
          <a:p>
            <a:pPr algn="just"/>
            <a:endParaRPr lang="en-US" sz="4400" dirty="0"/>
          </a:p>
        </p:txBody>
      </p:sp>
      <p:pic>
        <p:nvPicPr>
          <p:cNvPr id="25" name="Picture 24" descr="Picture 002.jpg"/>
          <p:cNvPicPr>
            <a:picLocks noChangeAspect="1"/>
          </p:cNvPicPr>
          <p:nvPr/>
        </p:nvPicPr>
        <p:blipFill>
          <a:blip r:embed="rId8" cstate="print"/>
          <a:srcRect l="25955" t="13035" r="20742"/>
          <a:stretch>
            <a:fillRect/>
          </a:stretch>
        </p:blipFill>
        <p:spPr>
          <a:xfrm>
            <a:off x="39395400" y="32461200"/>
            <a:ext cx="9220200" cy="8622594"/>
          </a:xfrm>
          <a:prstGeom prst="rect">
            <a:avLst/>
          </a:prstGeom>
        </p:spPr>
      </p:pic>
      <p:sp>
        <p:nvSpPr>
          <p:cNvPr id="26" name="TextBox 25"/>
          <p:cNvSpPr txBox="1"/>
          <p:nvPr/>
        </p:nvSpPr>
        <p:spPr>
          <a:xfrm>
            <a:off x="53035200" y="7897475"/>
            <a:ext cx="16764000" cy="35886747"/>
          </a:xfrm>
          <a:prstGeom prst="rect">
            <a:avLst/>
          </a:prstGeom>
          <a:noFill/>
          <a:ln w="190500" cmpd="thickThin">
            <a:solidFill>
              <a:srgbClr val="C00000"/>
            </a:solidFill>
          </a:ln>
        </p:spPr>
        <p:txBody>
          <a:bodyPr wrap="square" lIns="731520" tIns="365760" rIns="731520" bIns="365760" rtlCol="0" anchor="ctr" anchorCtr="1">
            <a:spAutoFit/>
          </a:bodyPr>
          <a:lstStyle/>
          <a:p>
            <a:pPr algn="just"/>
            <a:r>
              <a:rPr lang="en-US" sz="4400" b="1" u="sng" dirty="0" smtClean="0"/>
              <a:t>Objective</a:t>
            </a:r>
            <a:r>
              <a:rPr lang="en-US" sz="4400" dirty="0" smtClean="0"/>
              <a:t>: The activities of the third strategy </a:t>
            </a:r>
            <a:r>
              <a:rPr lang="en-US" sz="4400" dirty="0" smtClean="0"/>
              <a:t>help </a:t>
            </a:r>
            <a:r>
              <a:rPr lang="en-US" sz="4400" dirty="0" smtClean="0"/>
              <a:t>to realize the third and fourth objectives of the TRANSFORM grant. The </a:t>
            </a:r>
            <a:r>
              <a:rPr lang="en-US" sz="4400" dirty="0" smtClean="0"/>
              <a:t>strategy increases </a:t>
            </a:r>
            <a:r>
              <a:rPr lang="en-US" sz="4400" dirty="0" smtClean="0"/>
              <a:t>the number of continuing education opportunities for female faculty in the areas of </a:t>
            </a:r>
            <a:r>
              <a:rPr lang="en-US" sz="4400" dirty="0" smtClean="0"/>
              <a:t>leadership and educates </a:t>
            </a:r>
            <a:r>
              <a:rPr lang="en-US" sz="4400" dirty="0" smtClean="0"/>
              <a:t>administrators on the issues affecting success of STEM female faculty.  These objectives are accomplished through the establishment of Leadership Trainings, a Leadership Forum, and a Regional Leadership Symposium.</a:t>
            </a:r>
          </a:p>
          <a:p>
            <a:pPr algn="just"/>
            <a:endParaRPr lang="en-US" sz="4400" dirty="0" smtClean="0"/>
          </a:p>
          <a:p>
            <a:pPr algn="just"/>
            <a:r>
              <a:rPr lang="en-US" sz="4400" b="1" u="sng" dirty="0" smtClean="0"/>
              <a:t>Progress</a:t>
            </a:r>
            <a:r>
              <a:rPr lang="en-US" sz="4400" b="1" dirty="0" smtClean="0"/>
              <a:t>: </a:t>
            </a:r>
            <a:r>
              <a:rPr lang="en-US" sz="4400" dirty="0" smtClean="0"/>
              <a:t>During </a:t>
            </a:r>
            <a:r>
              <a:rPr lang="en-US" sz="4400" dirty="0" smtClean="0"/>
              <a:t>Year One, </a:t>
            </a:r>
            <a:r>
              <a:rPr lang="en-US" sz="4400" dirty="0" smtClean="0"/>
              <a:t>three leadership trainings (2.5 hours each) and one leadership forum for chairs (2.5 hours each have been offered per semester. The first Regional Leadership Symposium will take place on May 2014.</a:t>
            </a:r>
          </a:p>
          <a:p>
            <a:pPr algn="just"/>
            <a:endParaRPr lang="en-US" sz="4000"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endParaRPr lang="en-US" sz="4400" b="1" u="sng" dirty="0" smtClean="0"/>
          </a:p>
          <a:p>
            <a:pPr algn="just"/>
            <a:endParaRPr lang="en-US" sz="4400" b="1" u="sng" dirty="0" smtClean="0"/>
          </a:p>
          <a:p>
            <a:pPr algn="just"/>
            <a:endParaRPr lang="en-US" sz="4400" b="1" u="sng" dirty="0" smtClean="0"/>
          </a:p>
          <a:p>
            <a:pPr algn="just"/>
            <a:endParaRPr lang="en-US" sz="4400" b="1" u="sng" dirty="0" smtClean="0"/>
          </a:p>
          <a:p>
            <a:pPr algn="just"/>
            <a:r>
              <a:rPr lang="en-US" sz="4400" b="1" u="sng" dirty="0" smtClean="0"/>
              <a:t>Challenges</a:t>
            </a:r>
            <a:r>
              <a:rPr lang="en-US" sz="4400" b="1" u="sng" dirty="0" smtClean="0"/>
              <a:t>:   </a:t>
            </a:r>
          </a:p>
          <a:p>
            <a:pPr algn="just">
              <a:buFont typeface="Arial" pitchFamily="34" charset="0"/>
              <a:buChar char="•"/>
            </a:pPr>
            <a:r>
              <a:rPr lang="en-US" sz="4400" dirty="0" smtClean="0"/>
              <a:t> Provide opportunities and </a:t>
            </a:r>
            <a:r>
              <a:rPr lang="en-US" sz="4400" dirty="0" smtClean="0"/>
              <a:t>experiences </a:t>
            </a:r>
            <a:r>
              <a:rPr lang="en-US" sz="4400" dirty="0" smtClean="0"/>
              <a:t>for those interested in developing their leadership </a:t>
            </a:r>
            <a:r>
              <a:rPr lang="en-US" sz="4400" dirty="0" smtClean="0"/>
              <a:t>capabilities.</a:t>
            </a:r>
            <a:endParaRPr lang="en-US" sz="4400" dirty="0"/>
          </a:p>
          <a:p>
            <a:pPr algn="just">
              <a:buFont typeface="Arial" pitchFamily="34" charset="0"/>
              <a:buChar char="•"/>
            </a:pPr>
            <a:r>
              <a:rPr lang="en-US" sz="4400" dirty="0" smtClean="0"/>
              <a:t> Initial budget allocation is not sufficient  to bring many external speakers during the semester.</a:t>
            </a:r>
          </a:p>
        </p:txBody>
      </p:sp>
      <p:graphicFrame>
        <p:nvGraphicFramePr>
          <p:cNvPr id="27" name="Table 26"/>
          <p:cNvGraphicFramePr>
            <a:graphicFrameLocks noGrp="1"/>
          </p:cNvGraphicFramePr>
          <p:nvPr>
            <p:extLst>
              <p:ext uri="{D42A27DB-BD31-4B8C-83A1-F6EECF244321}">
                <p14:modId xmlns="" xmlns:p14="http://schemas.microsoft.com/office/powerpoint/2010/main" val="4022623207"/>
              </p:ext>
            </p:extLst>
          </p:nvPr>
        </p:nvGraphicFramePr>
        <p:xfrm>
          <a:off x="53340000" y="18889980"/>
          <a:ext cx="16230600" cy="19591020"/>
        </p:xfrm>
        <a:graphic>
          <a:graphicData uri="http://schemas.openxmlformats.org/drawingml/2006/table">
            <a:tbl>
              <a:tblPr firstRow="1" bandRow="1">
                <a:tableStyleId>{5940675A-B579-460E-94D1-54222C63F5DA}</a:tableStyleId>
              </a:tblPr>
              <a:tblGrid>
                <a:gridCol w="1447800"/>
                <a:gridCol w="5486400"/>
                <a:gridCol w="2590800"/>
                <a:gridCol w="6705600"/>
              </a:tblGrid>
              <a:tr h="1363980">
                <a:tc gridSpan="4">
                  <a:txBody>
                    <a:bodyPr/>
                    <a:lstStyle/>
                    <a:p>
                      <a:pPr algn="ctr"/>
                      <a:endParaRPr lang="en-US" sz="4400" b="1" dirty="0" smtClean="0"/>
                    </a:p>
                    <a:p>
                      <a:pPr algn="ctr"/>
                      <a:r>
                        <a:rPr lang="en-US" sz="4400" b="1" dirty="0" smtClean="0"/>
                        <a:t>SPRING 2012 Series</a:t>
                      </a:r>
                      <a:endParaRPr lang="en-US" sz="4400" b="1" dirty="0"/>
                    </a:p>
                  </a:txBody>
                  <a:tcPr/>
                </a:tc>
                <a:tc hMerge="1">
                  <a:txBody>
                    <a:bodyPr/>
                    <a:lstStyle/>
                    <a:p>
                      <a:endParaRPr lang="en-US" sz="4000" dirty="0"/>
                    </a:p>
                  </a:txBody>
                  <a:tcPr/>
                </a:tc>
                <a:tc hMerge="1">
                  <a:txBody>
                    <a:bodyPr/>
                    <a:lstStyle/>
                    <a:p>
                      <a:endParaRPr lang="en-US" sz="4000" dirty="0"/>
                    </a:p>
                  </a:txBody>
                  <a:tcPr/>
                </a:tc>
                <a:tc hMerge="1">
                  <a:txBody>
                    <a:bodyPr/>
                    <a:lstStyle/>
                    <a:p>
                      <a:endParaRPr lang="en-US" sz="4000" dirty="0"/>
                    </a:p>
                  </a:txBody>
                  <a:tcPr/>
                </a:tc>
              </a:tr>
              <a:tr h="1363980">
                <a:tc>
                  <a:txBody>
                    <a:bodyPr/>
                    <a:lstStyle/>
                    <a:p>
                      <a:r>
                        <a:rPr lang="en-US" sz="4000" dirty="0" smtClean="0">
                          <a:solidFill>
                            <a:schemeClr val="bg1"/>
                          </a:solidFill>
                        </a:rPr>
                        <a:t>Date</a:t>
                      </a:r>
                      <a:endParaRPr lang="en-US" sz="4000" dirty="0">
                        <a:solidFill>
                          <a:schemeClr val="bg1"/>
                        </a:solidFill>
                      </a:endParaRPr>
                    </a:p>
                  </a:txBody>
                  <a:tcPr>
                    <a:solidFill>
                      <a:schemeClr val="tx1"/>
                    </a:solidFill>
                  </a:tcPr>
                </a:tc>
                <a:tc>
                  <a:txBody>
                    <a:bodyPr/>
                    <a:lstStyle/>
                    <a:p>
                      <a:pPr algn="ctr"/>
                      <a:r>
                        <a:rPr lang="en-US" sz="4000" dirty="0" smtClean="0">
                          <a:solidFill>
                            <a:schemeClr val="bg1"/>
                          </a:solidFill>
                        </a:rPr>
                        <a:t>Topic</a:t>
                      </a:r>
                      <a:endParaRPr lang="en-US" sz="4000" dirty="0">
                        <a:solidFill>
                          <a:schemeClr val="bg1"/>
                        </a:solidFill>
                      </a:endParaRPr>
                    </a:p>
                  </a:txBody>
                  <a:tcPr>
                    <a:solidFill>
                      <a:schemeClr val="tx1"/>
                    </a:solidFill>
                  </a:tcPr>
                </a:tc>
                <a:tc>
                  <a:txBody>
                    <a:bodyPr/>
                    <a:lstStyle/>
                    <a:p>
                      <a:pPr algn="ctr"/>
                      <a:r>
                        <a:rPr lang="en-US" sz="4000" dirty="0" smtClean="0">
                          <a:solidFill>
                            <a:schemeClr val="bg1"/>
                          </a:solidFill>
                        </a:rPr>
                        <a:t>Attendance</a:t>
                      </a:r>
                      <a:endParaRPr lang="en-US" sz="4000" dirty="0">
                        <a:solidFill>
                          <a:schemeClr val="bg1"/>
                        </a:solidFill>
                      </a:endParaRPr>
                    </a:p>
                  </a:txBody>
                  <a:tcPr>
                    <a:solidFill>
                      <a:schemeClr val="tx1"/>
                    </a:solidFill>
                  </a:tcPr>
                </a:tc>
                <a:tc>
                  <a:txBody>
                    <a:bodyPr/>
                    <a:lstStyle/>
                    <a:p>
                      <a:pPr algn="ctr"/>
                      <a:r>
                        <a:rPr lang="en-US" sz="4000" dirty="0" smtClean="0">
                          <a:solidFill>
                            <a:schemeClr val="bg1"/>
                          </a:solidFill>
                        </a:rPr>
                        <a:t>Delivery</a:t>
                      </a:r>
                      <a:r>
                        <a:rPr lang="en-US" sz="4000" baseline="0" dirty="0" smtClean="0">
                          <a:solidFill>
                            <a:schemeClr val="bg1"/>
                          </a:solidFill>
                        </a:rPr>
                        <a:t> Method</a:t>
                      </a:r>
                      <a:endParaRPr lang="en-US" sz="4000" dirty="0">
                        <a:solidFill>
                          <a:schemeClr val="bg1"/>
                        </a:solidFill>
                      </a:endParaRPr>
                    </a:p>
                  </a:txBody>
                  <a:tcPr>
                    <a:solidFill>
                      <a:schemeClr val="tx1"/>
                    </a:solidFill>
                  </a:tcPr>
                </a:tc>
              </a:tr>
              <a:tr h="1363980">
                <a:tc>
                  <a:txBody>
                    <a:bodyPr/>
                    <a:lstStyle/>
                    <a:p>
                      <a:r>
                        <a:rPr lang="en-US" sz="4000" dirty="0" smtClean="0"/>
                        <a:t> 27 Jan</a:t>
                      </a:r>
                      <a:endParaRPr lang="en-US" sz="4000" dirty="0"/>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Leadership and Self Knowledge (DISC) </a:t>
                      </a:r>
                    </a:p>
                  </a:txBody>
                  <a:tcPr marL="68580" marR="68580" marT="0" marB="0"/>
                </a:tc>
                <a:tc>
                  <a:txBody>
                    <a:bodyPr/>
                    <a:lstStyle/>
                    <a:p>
                      <a:pPr algn="ctr"/>
                      <a:r>
                        <a:rPr lang="en-US" sz="4000" dirty="0" smtClean="0"/>
                        <a:t>17</a:t>
                      </a:r>
                      <a:endParaRPr lang="en-US" sz="4000" dirty="0"/>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Tom Benson, Vice President, J.L. Nick Associates, Inc. </a:t>
                      </a:r>
                    </a:p>
                  </a:txBody>
                  <a:tcPr marL="68580" marR="68580" marT="0" marB="0"/>
                </a:tc>
              </a:tr>
              <a:tr h="1363980">
                <a:tc>
                  <a:txBody>
                    <a:bodyPr/>
                    <a:lstStyle/>
                    <a:p>
                      <a:r>
                        <a:rPr lang="en-US" sz="4000" dirty="0" smtClean="0"/>
                        <a:t>17</a:t>
                      </a:r>
                    </a:p>
                    <a:p>
                      <a:r>
                        <a:rPr lang="en-US" sz="4000" dirty="0" smtClean="0"/>
                        <a:t>Feb</a:t>
                      </a:r>
                      <a:endParaRPr lang="en-US" sz="4000" dirty="0"/>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Team Building </a:t>
                      </a:r>
                    </a:p>
                  </a:txBody>
                  <a:tcPr marL="68580" marR="68580" marT="0" marB="0"/>
                </a:tc>
                <a:tc>
                  <a:txBody>
                    <a:bodyPr/>
                    <a:lstStyle/>
                    <a:p>
                      <a:pPr algn="ctr"/>
                      <a:r>
                        <a:rPr lang="en-US" sz="4000" dirty="0" smtClean="0"/>
                        <a:t>17</a:t>
                      </a:r>
                      <a:endParaRPr lang="en-US" sz="4000" dirty="0"/>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Thomas Comstock, Adjunct Faculty Member, MBA Program</a:t>
                      </a:r>
                    </a:p>
                  </a:txBody>
                  <a:tcPr marL="68580" marR="68580" marT="0" marB="0"/>
                </a:tc>
              </a:tr>
              <a:tr h="1363980">
                <a:tc>
                  <a:txBody>
                    <a:bodyPr/>
                    <a:lstStyle/>
                    <a:p>
                      <a:r>
                        <a:rPr lang="en-US" sz="4000" dirty="0" smtClean="0"/>
                        <a:t>30</a:t>
                      </a:r>
                    </a:p>
                    <a:p>
                      <a:r>
                        <a:rPr lang="en-US" sz="4000" dirty="0" smtClean="0"/>
                        <a:t>Mar</a:t>
                      </a:r>
                    </a:p>
                  </a:txBody>
                  <a:tcPr>
                    <a:solidFill>
                      <a:schemeClr val="accent2">
                        <a:lumMod val="60000"/>
                        <a:lumOff val="40000"/>
                      </a:schemeClr>
                    </a:solidFill>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Department Chairs Session on Academia Gender Equality </a:t>
                      </a:r>
                    </a:p>
                  </a:txBody>
                  <a:tcPr marL="68580" marR="68580" marT="0" marB="0">
                    <a:solidFill>
                      <a:schemeClr val="accent2">
                        <a:lumMod val="60000"/>
                        <a:lumOff val="40000"/>
                      </a:schemeClr>
                    </a:solidFill>
                  </a:tcPr>
                </a:tc>
                <a:tc>
                  <a:txBody>
                    <a:bodyPr/>
                    <a:lstStyle/>
                    <a:p>
                      <a:pPr algn="ctr"/>
                      <a:r>
                        <a:rPr lang="en-US" sz="4000" kern="1200" dirty="0" smtClean="0">
                          <a:solidFill>
                            <a:schemeClr val="tx1"/>
                          </a:solidFill>
                          <a:latin typeface="+mn-lt"/>
                          <a:ea typeface="+mn-ea"/>
                          <a:cs typeface="+mn-cs"/>
                        </a:rPr>
                        <a:t>8</a:t>
                      </a:r>
                      <a:endParaRPr lang="en-US" sz="4000" kern="1200" dirty="0">
                        <a:solidFill>
                          <a:schemeClr val="tx1"/>
                        </a:solidFill>
                        <a:latin typeface="+mn-lt"/>
                        <a:ea typeface="+mn-ea"/>
                        <a:cs typeface="+mn-cs"/>
                      </a:endParaRPr>
                    </a:p>
                  </a:txBody>
                  <a:tcPr>
                    <a:solidFill>
                      <a:schemeClr val="accent2">
                        <a:lumMod val="60000"/>
                        <a:lumOff val="40000"/>
                      </a:schemeClr>
                    </a:solidFill>
                  </a:tcPr>
                </a:tc>
                <a:tc>
                  <a:txBody>
                    <a:bodyPr/>
                    <a:lstStyle/>
                    <a:p>
                      <a:r>
                        <a:rPr lang="en-US" sz="4000" kern="1200" dirty="0" smtClean="0">
                          <a:solidFill>
                            <a:schemeClr val="tx1"/>
                          </a:solidFill>
                          <a:latin typeface="+mn-lt"/>
                          <a:ea typeface="+mn-ea"/>
                          <a:cs typeface="+mn-cs"/>
                        </a:rPr>
                        <a:t>Videos; Karinna Vernaza and Virginia Arp </a:t>
                      </a:r>
                    </a:p>
                  </a:txBody>
                  <a:tcPr>
                    <a:solidFill>
                      <a:schemeClr val="accent2">
                        <a:lumMod val="60000"/>
                        <a:lumOff val="40000"/>
                      </a:schemeClr>
                    </a:solidFill>
                  </a:tcPr>
                </a:tc>
              </a:tr>
              <a:tr h="1363980">
                <a:tc>
                  <a:txBody>
                    <a:bodyPr/>
                    <a:lstStyle/>
                    <a:p>
                      <a:r>
                        <a:rPr lang="en-US" sz="4000" kern="1200" dirty="0" smtClean="0">
                          <a:solidFill>
                            <a:schemeClr val="tx1"/>
                          </a:solidFill>
                          <a:latin typeface="+mn-lt"/>
                          <a:ea typeface="+mn-ea"/>
                          <a:cs typeface="+mn-cs"/>
                        </a:rPr>
                        <a:t>20</a:t>
                      </a:r>
                    </a:p>
                    <a:p>
                      <a:r>
                        <a:rPr lang="en-US" sz="4000" kern="1200" dirty="0" smtClean="0">
                          <a:solidFill>
                            <a:schemeClr val="tx1"/>
                          </a:solidFill>
                          <a:latin typeface="+mn-lt"/>
                          <a:ea typeface="+mn-ea"/>
                          <a:cs typeface="+mn-cs"/>
                        </a:rPr>
                        <a:t>April</a:t>
                      </a:r>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Least Preferred Coworker </a:t>
                      </a:r>
                    </a:p>
                  </a:txBody>
                  <a:tcPr marL="68580" marR="68580" marT="0" marB="0"/>
                </a:tc>
                <a:tc>
                  <a:txBody>
                    <a:bodyPr/>
                    <a:lstStyle/>
                    <a:p>
                      <a:pPr algn="ctr"/>
                      <a:r>
                        <a:rPr lang="en-US" sz="4000" dirty="0" smtClean="0"/>
                        <a:t>19</a:t>
                      </a:r>
                      <a:endParaRPr lang="en-US" sz="4000" dirty="0"/>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Thomas Comstock, Adjunct Faculty Member, MBA Program</a:t>
                      </a:r>
                    </a:p>
                  </a:txBody>
                  <a:tcPr marL="68580" marR="68580" marT="0" marB="0"/>
                </a:tc>
              </a:tr>
              <a:tr h="1363980">
                <a:tc gridSpan="4">
                  <a:txBody>
                    <a:bodyPr/>
                    <a:lstStyle/>
                    <a:p>
                      <a:pPr marL="0" marR="0" indent="0" algn="ctr" defTabSz="4388281" rtl="0" eaLnBrk="1" fontAlgn="auto" latinLnBrk="0" hangingPunct="1">
                        <a:lnSpc>
                          <a:spcPct val="100000"/>
                        </a:lnSpc>
                        <a:spcBef>
                          <a:spcPts val="0"/>
                        </a:spcBef>
                        <a:spcAft>
                          <a:spcPts val="0"/>
                        </a:spcAft>
                        <a:buClrTx/>
                        <a:buSzTx/>
                        <a:buFontTx/>
                        <a:buNone/>
                        <a:tabLst/>
                        <a:defRPr/>
                      </a:pPr>
                      <a:endParaRPr lang="en-US" sz="4000" b="1" dirty="0" smtClean="0"/>
                    </a:p>
                    <a:p>
                      <a:pPr marL="0" marR="0" indent="0" algn="ctr" defTabSz="4388281" rtl="0" eaLnBrk="1" fontAlgn="auto" latinLnBrk="0" hangingPunct="1">
                        <a:lnSpc>
                          <a:spcPct val="100000"/>
                        </a:lnSpc>
                        <a:spcBef>
                          <a:spcPts val="0"/>
                        </a:spcBef>
                        <a:spcAft>
                          <a:spcPts val="0"/>
                        </a:spcAft>
                        <a:buClrTx/>
                        <a:buSzTx/>
                        <a:buFontTx/>
                        <a:buNone/>
                        <a:tabLst/>
                        <a:defRPr/>
                      </a:pPr>
                      <a:r>
                        <a:rPr lang="en-US" sz="4400" b="1" kern="1200" dirty="0" smtClean="0">
                          <a:solidFill>
                            <a:schemeClr val="tx1"/>
                          </a:solidFill>
                          <a:latin typeface="+mn-lt"/>
                          <a:ea typeface="+mn-ea"/>
                          <a:cs typeface="+mn-cs"/>
                        </a:rPr>
                        <a:t>FALL 2012</a:t>
                      </a:r>
                      <a:r>
                        <a:rPr lang="en-US" sz="4400" b="1" kern="1200" baseline="0" dirty="0" smtClean="0">
                          <a:solidFill>
                            <a:schemeClr val="tx1"/>
                          </a:solidFill>
                          <a:latin typeface="+mn-lt"/>
                          <a:ea typeface="+mn-ea"/>
                          <a:cs typeface="+mn-cs"/>
                        </a:rPr>
                        <a:t> </a:t>
                      </a:r>
                      <a:r>
                        <a:rPr lang="en-US" sz="4400" b="1" kern="1200" dirty="0" smtClean="0">
                          <a:solidFill>
                            <a:schemeClr val="tx1"/>
                          </a:solidFill>
                          <a:latin typeface="+mn-lt"/>
                          <a:ea typeface="+mn-ea"/>
                          <a:cs typeface="+mn-cs"/>
                        </a:rPr>
                        <a:t>Series</a:t>
                      </a:r>
                    </a:p>
                  </a:txBody>
                  <a:tcPr/>
                </a:tc>
                <a:tc hMerge="1">
                  <a:txBody>
                    <a:bodyPr/>
                    <a:lstStyle/>
                    <a:p>
                      <a:pPr marL="0" marR="0">
                        <a:lnSpc>
                          <a:spcPct val="115000"/>
                        </a:lnSpc>
                        <a:spcBef>
                          <a:spcPts val="0"/>
                        </a:spcBef>
                        <a:spcAft>
                          <a:spcPts val="0"/>
                        </a:spcAft>
                      </a:pPr>
                      <a:endParaRPr lang="en-US" sz="4000" kern="1200" dirty="0" smtClean="0">
                        <a:solidFill>
                          <a:schemeClr val="tx1"/>
                        </a:solidFill>
                        <a:latin typeface="+mn-lt"/>
                        <a:ea typeface="+mn-ea"/>
                        <a:cs typeface="+mn-cs"/>
                      </a:endParaRPr>
                    </a:p>
                  </a:txBody>
                  <a:tcPr marL="68580" marR="68580" marT="0" marB="0"/>
                </a:tc>
                <a:tc hMerge="1">
                  <a:txBody>
                    <a:bodyPr/>
                    <a:lstStyle/>
                    <a:p>
                      <a:endParaRPr lang="en-US" sz="4000" dirty="0"/>
                    </a:p>
                  </a:txBody>
                  <a:tcPr/>
                </a:tc>
                <a:tc hMerge="1">
                  <a:txBody>
                    <a:bodyPr/>
                    <a:lstStyle/>
                    <a:p>
                      <a:pPr marL="0" marR="0">
                        <a:lnSpc>
                          <a:spcPct val="115000"/>
                        </a:lnSpc>
                        <a:spcBef>
                          <a:spcPts val="0"/>
                        </a:spcBef>
                        <a:spcAft>
                          <a:spcPts val="0"/>
                        </a:spcAft>
                      </a:pPr>
                      <a:endParaRPr lang="en-US" sz="4000" kern="1200" dirty="0" smtClean="0">
                        <a:solidFill>
                          <a:schemeClr val="tx1"/>
                        </a:solidFill>
                        <a:latin typeface="+mn-lt"/>
                        <a:ea typeface="+mn-ea"/>
                        <a:cs typeface="+mn-cs"/>
                      </a:endParaRPr>
                    </a:p>
                  </a:txBody>
                  <a:tcPr marL="68580" marR="68580" marT="0" marB="0"/>
                </a:tc>
              </a:tr>
              <a:tr h="1363980">
                <a:tc>
                  <a:txBody>
                    <a:bodyPr/>
                    <a:lstStyle/>
                    <a:p>
                      <a:r>
                        <a:rPr lang="en-US" sz="4000" dirty="0" smtClean="0"/>
                        <a:t>14 Sept</a:t>
                      </a:r>
                      <a:endParaRPr lang="en-US" sz="4000" dirty="0"/>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Communications </a:t>
                      </a:r>
                    </a:p>
                  </a:txBody>
                  <a:tcPr marL="68580" marR="68580" marT="0" marB="0"/>
                </a:tc>
                <a:tc>
                  <a:txBody>
                    <a:bodyPr/>
                    <a:lstStyle/>
                    <a:p>
                      <a:pPr algn="ctr"/>
                      <a:r>
                        <a:rPr lang="en-US" sz="4000" dirty="0" smtClean="0"/>
                        <a:t>16</a:t>
                      </a:r>
                    </a:p>
                    <a:p>
                      <a:pPr algn="ctr"/>
                      <a:endParaRPr lang="en-US" sz="4000" dirty="0"/>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Anthony  Miceli, Assistant Professor</a:t>
                      </a:r>
                    </a:p>
                    <a:p>
                      <a:pPr marL="0" marR="0">
                        <a:lnSpc>
                          <a:spcPct val="115000"/>
                        </a:lnSpc>
                        <a:spcBef>
                          <a:spcPts val="0"/>
                        </a:spcBef>
                        <a:spcAft>
                          <a:spcPts val="0"/>
                        </a:spcAft>
                      </a:pPr>
                      <a:r>
                        <a:rPr lang="en-US" sz="4000" kern="1200" dirty="0" smtClean="0">
                          <a:solidFill>
                            <a:schemeClr val="tx1"/>
                          </a:solidFill>
                          <a:latin typeface="+mn-lt"/>
                          <a:ea typeface="+mn-ea"/>
                          <a:cs typeface="+mn-cs"/>
                        </a:rPr>
                        <a:t>Communication Arts Program </a:t>
                      </a:r>
                    </a:p>
                  </a:txBody>
                  <a:tcPr marL="68580" marR="68580" marT="0" marB="0"/>
                </a:tc>
              </a:tr>
              <a:tr h="1363980">
                <a:tc>
                  <a:txBody>
                    <a:bodyPr/>
                    <a:lstStyle/>
                    <a:p>
                      <a:r>
                        <a:rPr lang="en-US" sz="4000" dirty="0" smtClean="0"/>
                        <a:t>26</a:t>
                      </a:r>
                    </a:p>
                    <a:p>
                      <a:r>
                        <a:rPr lang="en-US" sz="4000" dirty="0" smtClean="0"/>
                        <a:t>Oct</a:t>
                      </a:r>
                      <a:endParaRPr lang="en-US" sz="4000" dirty="0"/>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Conflict Resolution </a:t>
                      </a:r>
                    </a:p>
                  </a:txBody>
                  <a:tcPr marL="68580" marR="68580" marT="0" marB="0"/>
                </a:tc>
                <a:tc>
                  <a:txBody>
                    <a:bodyPr/>
                    <a:lstStyle/>
                    <a:p>
                      <a:pPr algn="ctr"/>
                      <a:r>
                        <a:rPr lang="en-US" sz="4000" dirty="0" smtClean="0"/>
                        <a:t>13</a:t>
                      </a:r>
                      <a:endParaRPr lang="en-US" sz="4000" dirty="0"/>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Jossey-Bass Department Chair Leadership Institute Webinar; Karinna Vernaza and Virginia Arp</a:t>
                      </a:r>
                    </a:p>
                  </a:txBody>
                  <a:tcPr marL="68580" marR="68580" marT="0" marB="0"/>
                </a:tc>
              </a:tr>
              <a:tr h="1363980">
                <a:tc>
                  <a:txBody>
                    <a:bodyPr/>
                    <a:lstStyle/>
                    <a:p>
                      <a:r>
                        <a:rPr lang="en-US" sz="4000" dirty="0" smtClean="0"/>
                        <a:t>2</a:t>
                      </a:r>
                    </a:p>
                    <a:p>
                      <a:r>
                        <a:rPr lang="en-US" sz="4000" dirty="0" smtClean="0"/>
                        <a:t>Nov</a:t>
                      </a:r>
                      <a:endParaRPr lang="en-US" sz="4000" dirty="0"/>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Negotiations </a:t>
                      </a:r>
                    </a:p>
                  </a:txBody>
                  <a:tcPr marL="68580" marR="68580" marT="0" marB="0"/>
                </a:tc>
                <a:tc>
                  <a:txBody>
                    <a:bodyPr/>
                    <a:lstStyle/>
                    <a:p>
                      <a:pPr algn="ctr"/>
                      <a:r>
                        <a:rPr lang="en-US" sz="4000" dirty="0" smtClean="0"/>
                        <a:t>10</a:t>
                      </a:r>
                      <a:endParaRPr lang="en-US" sz="4000" dirty="0"/>
                    </a:p>
                  </a:txBody>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 Karinna Vernaza and Virginia Arp</a:t>
                      </a:r>
                    </a:p>
                  </a:txBody>
                  <a:tcPr marL="68580" marR="68580" marT="0" marB="0"/>
                </a:tc>
              </a:tr>
              <a:tr h="1363980">
                <a:tc>
                  <a:txBody>
                    <a:bodyPr/>
                    <a:lstStyle/>
                    <a:p>
                      <a:r>
                        <a:rPr lang="en-US" sz="4000" dirty="0" smtClean="0"/>
                        <a:t>16</a:t>
                      </a:r>
                    </a:p>
                    <a:p>
                      <a:r>
                        <a:rPr lang="en-US" sz="4000" dirty="0" smtClean="0"/>
                        <a:t>Nov</a:t>
                      </a:r>
                      <a:endParaRPr lang="en-US" sz="4000" dirty="0"/>
                    </a:p>
                  </a:txBody>
                  <a:tcPr>
                    <a:solidFill>
                      <a:schemeClr val="accent2">
                        <a:lumMod val="60000"/>
                        <a:lumOff val="40000"/>
                      </a:schemeClr>
                    </a:solidFill>
                  </a:tcPr>
                </a:tc>
                <a:tc>
                  <a:txBody>
                    <a:bodyPr/>
                    <a:lstStyle/>
                    <a:p>
                      <a:pPr marL="0" marR="0">
                        <a:lnSpc>
                          <a:spcPct val="115000"/>
                        </a:lnSpc>
                        <a:spcBef>
                          <a:spcPts val="0"/>
                        </a:spcBef>
                        <a:spcAft>
                          <a:spcPts val="0"/>
                        </a:spcAft>
                      </a:pPr>
                      <a:r>
                        <a:rPr lang="en-US" sz="4000" kern="1200" dirty="0" smtClean="0">
                          <a:solidFill>
                            <a:schemeClr val="tx1"/>
                          </a:solidFill>
                          <a:latin typeface="+mn-lt"/>
                          <a:ea typeface="+mn-ea"/>
                          <a:cs typeface="+mn-cs"/>
                        </a:rPr>
                        <a:t>Department Chairs Session on Effective and Fair Faculty Evaluations </a:t>
                      </a:r>
                    </a:p>
                  </a:txBody>
                  <a:tcPr marL="68580" marR="68580" marT="0" marB="0">
                    <a:solidFill>
                      <a:schemeClr val="accent2">
                        <a:lumMod val="60000"/>
                        <a:lumOff val="40000"/>
                      </a:schemeClr>
                    </a:solidFill>
                  </a:tcPr>
                </a:tc>
                <a:tc>
                  <a:txBody>
                    <a:bodyPr/>
                    <a:lstStyle/>
                    <a:p>
                      <a:pPr algn="ctr"/>
                      <a:r>
                        <a:rPr lang="en-US" sz="4000" dirty="0" smtClean="0"/>
                        <a:t>17</a:t>
                      </a:r>
                      <a:endParaRPr lang="en-US" sz="4000" dirty="0"/>
                    </a:p>
                  </a:txBody>
                  <a:tcPr>
                    <a:solidFill>
                      <a:schemeClr val="accent2">
                        <a:lumMod val="60000"/>
                        <a:lumOff val="40000"/>
                      </a:schemeClr>
                    </a:solidFill>
                  </a:tcPr>
                </a:tc>
                <a:tc>
                  <a:txBody>
                    <a:bodyPr/>
                    <a:lstStyle/>
                    <a:p>
                      <a:pPr marL="0" marR="0">
                        <a:lnSpc>
                          <a:spcPct val="115000"/>
                        </a:lnSpc>
                        <a:spcBef>
                          <a:spcPts val="0"/>
                        </a:spcBef>
                        <a:spcAft>
                          <a:spcPts val="0"/>
                        </a:spcAft>
                      </a:pPr>
                      <a:r>
                        <a:rPr lang="en-US" sz="4000" kern="1200" dirty="0" err="1" smtClean="0">
                          <a:solidFill>
                            <a:schemeClr val="tx1"/>
                          </a:solidFill>
                          <a:latin typeface="+mn-lt"/>
                          <a:ea typeface="+mn-ea"/>
                          <a:cs typeface="+mn-cs"/>
                        </a:rPr>
                        <a:t>Jossey</a:t>
                      </a:r>
                      <a:r>
                        <a:rPr lang="en-US" sz="4000" kern="1200" dirty="0" smtClean="0">
                          <a:solidFill>
                            <a:schemeClr val="tx1"/>
                          </a:solidFill>
                          <a:latin typeface="+mn-lt"/>
                          <a:ea typeface="+mn-ea"/>
                          <a:cs typeface="+mn-cs"/>
                        </a:rPr>
                        <a:t>-Bass Department Chair Leadership Institute Webinar; Karinna Vernaza and Dean’s Panel</a:t>
                      </a:r>
                    </a:p>
                  </a:txBody>
                  <a:tcPr marL="68580" marR="68580" marT="0" marB="0">
                    <a:solidFill>
                      <a:schemeClr val="accent2">
                        <a:lumMod val="60000"/>
                        <a:lumOff val="40000"/>
                      </a:schemeClr>
                    </a:solidFill>
                  </a:tcPr>
                </a:tc>
              </a:tr>
            </a:tbl>
          </a:graphicData>
        </a:graphic>
      </p:graphicFrame>
      <p:sp>
        <p:nvSpPr>
          <p:cNvPr id="29" name="Rectangle 33"/>
          <p:cNvSpPr>
            <a:spLocks noChangeArrowheads="1"/>
          </p:cNvSpPr>
          <p:nvPr/>
        </p:nvSpPr>
        <p:spPr bwMode="auto">
          <a:xfrm>
            <a:off x="70294500" y="6553200"/>
            <a:ext cx="16802100" cy="1270000"/>
          </a:xfrm>
          <a:prstGeom prst="rect">
            <a:avLst/>
          </a:prstGeom>
          <a:gradFill rotWithShape="0">
            <a:gsLst>
              <a:gs pos="0">
                <a:srgbClr val="B50043"/>
              </a:gs>
              <a:gs pos="50000">
                <a:srgbClr val="FCDD84"/>
              </a:gs>
              <a:gs pos="100000">
                <a:srgbClr val="993300"/>
              </a:gs>
            </a:gsLst>
            <a:lin ang="5400000" scaled="1"/>
          </a:gradFill>
          <a:ln w="76200">
            <a:solidFill>
              <a:srgbClr val="993333"/>
            </a:solidFill>
            <a:miter lim="800000"/>
            <a:headEnd/>
            <a:tailEnd/>
          </a:ln>
        </p:spPr>
        <p:txBody>
          <a:bodyPr lIns="91423" tIns="45711" rIns="91423" bIns="45711" anchor="ctr"/>
          <a:lstStyle/>
          <a:p>
            <a:pPr algn="ctr" defTabSz="4179089">
              <a:spcBef>
                <a:spcPct val="20000"/>
              </a:spcBef>
            </a:pPr>
            <a:r>
              <a:rPr lang="en-US" sz="5400" b="1" dirty="0" smtClean="0">
                <a:latin typeface="+mn-lt"/>
                <a:cs typeface="Times New Roman" pitchFamily="18" charset="0"/>
              </a:rPr>
              <a:t>Internal Evaluator Report</a:t>
            </a:r>
            <a:endParaRPr lang="en-US" sz="5400" b="1" dirty="0">
              <a:latin typeface="+mn-lt"/>
              <a:cs typeface="Times New Roman" pitchFamily="18" charset="0"/>
            </a:endParaRPr>
          </a:p>
        </p:txBody>
      </p:sp>
      <p:sp>
        <p:nvSpPr>
          <p:cNvPr id="30" name="TextBox 29"/>
          <p:cNvSpPr txBox="1"/>
          <p:nvPr/>
        </p:nvSpPr>
        <p:spPr>
          <a:xfrm>
            <a:off x="70332600" y="7924800"/>
            <a:ext cx="16764000" cy="14957941"/>
          </a:xfrm>
          <a:prstGeom prst="rect">
            <a:avLst/>
          </a:prstGeom>
          <a:noFill/>
          <a:ln w="190500" cmpd="thickThin">
            <a:solidFill>
              <a:srgbClr val="C00000"/>
            </a:solidFill>
          </a:ln>
        </p:spPr>
        <p:txBody>
          <a:bodyPr wrap="square" lIns="731520" tIns="365760" rIns="731520" bIns="365760" rtlCol="0" anchor="ctr" anchorCtr="1">
            <a:spAutoFit/>
          </a:bodyPr>
          <a:lstStyle/>
          <a:p>
            <a:pPr algn="just"/>
            <a:r>
              <a:rPr lang="en-US" sz="4400" dirty="0" smtClean="0"/>
              <a:t>Formative evaluation was conducted by Dr. Constantine Kliorys, Senior Fulbright Scholar in Mathematics and Professor in the </a:t>
            </a:r>
            <a:r>
              <a:rPr lang="en-US" sz="4400" dirty="0" err="1" smtClean="0"/>
              <a:t>Dahlkemper</a:t>
            </a:r>
            <a:r>
              <a:rPr lang="en-US" sz="4400" dirty="0" smtClean="0"/>
              <a:t> </a:t>
            </a:r>
            <a:r>
              <a:rPr lang="en-US" sz="4400" dirty="0" smtClean="0"/>
              <a:t>School </a:t>
            </a:r>
            <a:r>
              <a:rPr lang="en-US" sz="4400" dirty="0" smtClean="0"/>
              <a:t>of Business with background on algebraic number theory.  He evaluated the four main objectives between 9/1/2011-8/31/2012 :</a:t>
            </a:r>
          </a:p>
          <a:p>
            <a:pPr algn="just"/>
            <a:endParaRPr lang="en-US" sz="4400" dirty="0" smtClean="0"/>
          </a:p>
          <a:p>
            <a:pPr algn="just"/>
            <a:r>
              <a:rPr lang="en-US" sz="4400" b="1" u="sng" dirty="0" smtClean="0"/>
              <a:t>Objective 1</a:t>
            </a:r>
            <a:r>
              <a:rPr lang="en-US" sz="4400" dirty="0" smtClean="0"/>
              <a:t>:  “Good progress has been made in this area.”</a:t>
            </a:r>
          </a:p>
          <a:p>
            <a:pPr algn="just"/>
            <a:endParaRPr lang="en-US" sz="4400" dirty="0" smtClean="0"/>
          </a:p>
          <a:p>
            <a:pPr algn="just"/>
            <a:r>
              <a:rPr lang="en-US" sz="4400" b="1" u="sng" dirty="0" smtClean="0"/>
              <a:t>Objective 2</a:t>
            </a:r>
            <a:r>
              <a:rPr lang="en-US" sz="4400" dirty="0" smtClean="0"/>
              <a:t>:  “This objective is in its early stages... the expected efforts for Year 1 have occurred.”</a:t>
            </a:r>
          </a:p>
          <a:p>
            <a:pPr algn="just"/>
            <a:endParaRPr lang="en-US" sz="4400" dirty="0" smtClean="0"/>
          </a:p>
          <a:p>
            <a:pPr algn="just"/>
            <a:r>
              <a:rPr lang="en-US" sz="4400" b="1" u="sng" dirty="0" smtClean="0"/>
              <a:t>Objective 3</a:t>
            </a:r>
            <a:r>
              <a:rPr lang="en-US" sz="4400" dirty="0" smtClean="0"/>
              <a:t>:  “Substantial results were obtained for this objective. The seminars were well organized, enthusiastically attended, and resulted in positive feedback as to their efficacy.”</a:t>
            </a:r>
          </a:p>
          <a:p>
            <a:pPr algn="just"/>
            <a:endParaRPr lang="en-US" sz="4400" dirty="0" smtClean="0"/>
          </a:p>
          <a:p>
            <a:pPr algn="just"/>
            <a:r>
              <a:rPr lang="en-US" sz="4400" b="1" u="sng" dirty="0" smtClean="0"/>
              <a:t>Objective 4</a:t>
            </a:r>
            <a:r>
              <a:rPr lang="en-US" sz="4400" dirty="0" smtClean="0"/>
              <a:t>:  “The annual regional symposium has not been held yet.  It is planned for May 2014. Seminars held at Gannon University should provide a solid base for the planned annual Regional Leadership Symposia.” </a:t>
            </a:r>
          </a:p>
          <a:p>
            <a:endParaRPr lang="en-US" sz="4400" b="1" u="sng" dirty="0" smtClean="0"/>
          </a:p>
        </p:txBody>
      </p:sp>
      <p:pic>
        <p:nvPicPr>
          <p:cNvPr id="32" name="Picture 31" descr="DSC_0036.JPG"/>
          <p:cNvPicPr>
            <a:picLocks noChangeAspect="1"/>
          </p:cNvPicPr>
          <p:nvPr/>
        </p:nvPicPr>
        <p:blipFill>
          <a:blip r:embed="rId9" cstate="print"/>
          <a:srcRect l="6505" t="22882" r="7227"/>
          <a:stretch>
            <a:fillRect/>
          </a:stretch>
        </p:blipFill>
        <p:spPr>
          <a:xfrm>
            <a:off x="70485000" y="25396686"/>
            <a:ext cx="16611600" cy="9873413"/>
          </a:xfrm>
          <a:prstGeom prst="rect">
            <a:avLst/>
          </a:prstGeom>
        </p:spPr>
      </p:pic>
      <p:sp>
        <p:nvSpPr>
          <p:cNvPr id="33" name="Rectangle 33"/>
          <p:cNvSpPr>
            <a:spLocks noChangeArrowheads="1"/>
          </p:cNvSpPr>
          <p:nvPr/>
        </p:nvSpPr>
        <p:spPr bwMode="auto">
          <a:xfrm>
            <a:off x="70408800" y="23478067"/>
            <a:ext cx="16802100" cy="1286933"/>
          </a:xfrm>
          <a:prstGeom prst="rect">
            <a:avLst/>
          </a:prstGeom>
          <a:gradFill rotWithShape="0">
            <a:gsLst>
              <a:gs pos="0">
                <a:srgbClr val="B50043"/>
              </a:gs>
              <a:gs pos="50000">
                <a:srgbClr val="FCDD84"/>
              </a:gs>
              <a:gs pos="100000">
                <a:srgbClr val="993300"/>
              </a:gs>
            </a:gsLst>
            <a:lin ang="5400000" scaled="1"/>
          </a:gradFill>
          <a:ln w="76200">
            <a:solidFill>
              <a:srgbClr val="993333"/>
            </a:solidFill>
            <a:miter lim="800000"/>
            <a:headEnd/>
            <a:tailEnd/>
          </a:ln>
        </p:spPr>
        <p:txBody>
          <a:bodyPr lIns="91423" tIns="45711" rIns="91423" bIns="45711" anchor="ctr"/>
          <a:lstStyle/>
          <a:p>
            <a:pPr algn="ctr" defTabSz="4179089">
              <a:spcBef>
                <a:spcPct val="20000"/>
              </a:spcBef>
            </a:pPr>
            <a:r>
              <a:rPr lang="en-US" sz="5400" b="1" dirty="0" smtClean="0">
                <a:latin typeface="+mn-lt"/>
                <a:cs typeface="Times New Roman" pitchFamily="18" charset="0"/>
              </a:rPr>
              <a:t>GANNON’S TRANSFORM TEAM</a:t>
            </a:r>
            <a:endParaRPr lang="en-US" sz="5400" b="1" dirty="0">
              <a:latin typeface="+mn-lt"/>
              <a:cs typeface="Times New Roman" pitchFamily="18" charset="0"/>
            </a:endParaRPr>
          </a:p>
        </p:txBody>
      </p:sp>
      <p:pic>
        <p:nvPicPr>
          <p:cNvPr id="3" name="Picture 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7343000" y="1179112"/>
            <a:ext cx="9067800" cy="2801360"/>
          </a:xfrm>
          <a:prstGeom prst="rect">
            <a:avLst/>
          </a:prstGeom>
        </p:spPr>
      </p:pic>
      <p:sp>
        <p:nvSpPr>
          <p:cNvPr id="31" name="TextBox 30"/>
          <p:cNvSpPr txBox="1"/>
          <p:nvPr/>
        </p:nvSpPr>
        <p:spPr>
          <a:xfrm>
            <a:off x="17907000" y="25420493"/>
            <a:ext cx="17297400" cy="18343483"/>
          </a:xfrm>
          <a:prstGeom prst="rect">
            <a:avLst/>
          </a:prstGeom>
          <a:noFill/>
          <a:ln w="190500" cmpd="thickThin">
            <a:solidFill>
              <a:srgbClr val="C00000"/>
            </a:solidFill>
          </a:ln>
        </p:spPr>
        <p:txBody>
          <a:bodyPr wrap="square" lIns="731520" tIns="365760" rIns="731520" bIns="365760" rtlCol="0" anchor="ctr" anchorCtr="1">
            <a:spAutoFit/>
          </a:bodyPr>
          <a:lstStyle/>
          <a:p>
            <a:pPr algn="just"/>
            <a:r>
              <a:rPr lang="en-US" sz="4400" b="1" u="sng" dirty="0" smtClean="0"/>
              <a:t>Objective</a:t>
            </a:r>
            <a:r>
              <a:rPr lang="en-US" sz="4400" b="1" dirty="0" smtClean="0"/>
              <a:t>: </a:t>
            </a:r>
            <a:r>
              <a:rPr lang="en-US" sz="4400" dirty="0"/>
              <a:t>The Dual-Career Services Strategy at Gannon addresses the recruitment and retention objective through the formation of the Dual Career Consortium of Northwest PA (DCCNP).  The DCCNP identifies regional employment opportunities for trailing partners of prospective and employed faculty. The consortium provides a cohesive process for sharing information from major, regional employers in business and higher education. Additionally, the DCCNP establishes cooperative agreements with regional universities and industries to create a regional job database for skilled personnel. As a result, trailing partners have greater opportunities to find suitable employment.  </a:t>
            </a:r>
            <a:endParaRPr lang="en-US" sz="4400" dirty="0" smtClean="0"/>
          </a:p>
          <a:p>
            <a:pPr algn="just"/>
            <a:endParaRPr lang="en-US" sz="4400" dirty="0" smtClean="0"/>
          </a:p>
          <a:p>
            <a:pPr algn="just"/>
            <a:r>
              <a:rPr lang="en-US" sz="4400" b="1" u="sng" dirty="0" smtClean="0"/>
              <a:t>Progress</a:t>
            </a:r>
            <a:r>
              <a:rPr lang="en-US" sz="4400" b="1" dirty="0" smtClean="0"/>
              <a:t>: </a:t>
            </a:r>
            <a:r>
              <a:rPr lang="en-US" sz="4400" dirty="0"/>
              <a:t> </a:t>
            </a:r>
            <a:r>
              <a:rPr lang="en-US" sz="4400" dirty="0" smtClean="0"/>
              <a:t>During</a:t>
            </a:r>
            <a:r>
              <a:rPr lang="en-US" sz="4400" dirty="0" smtClean="0"/>
              <a:t> the first year significant progress was made towards building </a:t>
            </a:r>
            <a:r>
              <a:rPr lang="en-US" sz="4400" dirty="0" smtClean="0"/>
              <a:t>a solid foundation for the strategy. Activities included:</a:t>
            </a:r>
          </a:p>
          <a:p>
            <a:pPr marL="685800" indent="-685800" algn="just">
              <a:buFont typeface="Arial" pitchFamily="34" charset="0"/>
              <a:buChar char="•"/>
            </a:pPr>
            <a:r>
              <a:rPr lang="en-US" sz="4400" dirty="0" smtClean="0"/>
              <a:t>Recruited </a:t>
            </a:r>
            <a:r>
              <a:rPr lang="en-US" sz="4400" dirty="0" smtClean="0"/>
              <a:t>a viable human resources relationship manager</a:t>
            </a:r>
          </a:p>
          <a:p>
            <a:pPr marL="685800" indent="-685800" algn="just">
              <a:buFont typeface="Arial" pitchFamily="34" charset="0"/>
              <a:buChar char="•"/>
            </a:pPr>
            <a:r>
              <a:rPr lang="en-US" sz="4400" dirty="0" smtClean="0"/>
              <a:t>Hired </a:t>
            </a:r>
            <a:r>
              <a:rPr lang="en-US" sz="4400" dirty="0" smtClean="0"/>
              <a:t>a web site developer</a:t>
            </a:r>
          </a:p>
          <a:p>
            <a:pPr marL="685800" indent="-685800" algn="just">
              <a:buFont typeface="Arial" pitchFamily="34" charset="0"/>
              <a:buChar char="•"/>
            </a:pPr>
            <a:r>
              <a:rPr lang="en-US" sz="4400" dirty="0" smtClean="0"/>
              <a:t>Establishing </a:t>
            </a:r>
            <a:r>
              <a:rPr lang="en-US" sz="4400" dirty="0" smtClean="0"/>
              <a:t>a beta</a:t>
            </a:r>
            <a:r>
              <a:rPr lang="en-US" sz="4400" dirty="0" smtClean="0"/>
              <a:t> version of the website</a:t>
            </a:r>
            <a:endParaRPr lang="en-US" sz="4400" dirty="0" smtClean="0"/>
          </a:p>
          <a:p>
            <a:pPr marL="685800" indent="-685800" algn="just">
              <a:buFont typeface="Arial" pitchFamily="34" charset="0"/>
              <a:buChar char="•"/>
            </a:pPr>
            <a:r>
              <a:rPr lang="en-US" sz="4400" dirty="0" smtClean="0"/>
              <a:t>Developing the governing membership of the DCCNP</a:t>
            </a:r>
          </a:p>
          <a:p>
            <a:pPr marL="685800" indent="-685800">
              <a:buFont typeface="Arial" pitchFamily="34" charset="0"/>
              <a:buChar char="•"/>
            </a:pPr>
            <a:endParaRPr lang="en-US" sz="4400" dirty="0"/>
          </a:p>
          <a:p>
            <a:pPr algn="ctr"/>
            <a:r>
              <a:rPr lang="en-US" sz="4400" b="1" dirty="0" smtClean="0">
                <a:solidFill>
                  <a:srgbClr val="B50043"/>
                </a:solidFill>
                <a:latin typeface="Dotum" pitchFamily="34" charset="-127"/>
                <a:ea typeface="Dotum" pitchFamily="34" charset="-127"/>
              </a:rPr>
              <a:t>http://www.careersfor2.com</a:t>
            </a:r>
          </a:p>
          <a:p>
            <a:endParaRPr lang="en-US" sz="4400" b="1" u="sng" dirty="0" smtClean="0"/>
          </a:p>
          <a:p>
            <a:r>
              <a:rPr lang="en-US" sz="4400" b="1" u="sng" dirty="0" smtClean="0"/>
              <a:t>Challenges</a:t>
            </a:r>
            <a:r>
              <a:rPr lang="en-US" sz="4400" b="1" dirty="0" smtClean="0"/>
              <a:t>:</a:t>
            </a:r>
            <a:r>
              <a:rPr lang="en-US" sz="4400" dirty="0" smtClean="0"/>
              <a:t> </a:t>
            </a:r>
            <a:r>
              <a:rPr lang="en-US" sz="4400" dirty="0" smtClean="0"/>
              <a:t> Relationship </a:t>
            </a:r>
            <a:r>
              <a:rPr lang="en-US" sz="4400" dirty="0" smtClean="0"/>
              <a:t>building and establishment of the consortium requires </a:t>
            </a:r>
            <a:r>
              <a:rPr lang="en-US" sz="4400" dirty="0" smtClean="0"/>
              <a:t>focused, </a:t>
            </a:r>
            <a:r>
              <a:rPr lang="en-US" sz="4400" dirty="0" smtClean="0"/>
              <a:t>dedicated management.</a:t>
            </a:r>
          </a:p>
        </p:txBody>
      </p:sp>
      <p:pic>
        <p:nvPicPr>
          <p:cNvPr id="34" name="Picture 6"/>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9703" t="8702" r="4128"/>
          <a:stretch/>
        </p:blipFill>
        <p:spPr bwMode="auto">
          <a:xfrm>
            <a:off x="35356800" y="8153400"/>
            <a:ext cx="17265322" cy="1021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36" name="Table 35"/>
          <p:cNvGraphicFramePr>
            <a:graphicFrameLocks noGrp="1"/>
          </p:cNvGraphicFramePr>
          <p:nvPr/>
        </p:nvGraphicFramePr>
        <p:xfrm>
          <a:off x="18745200" y="10515600"/>
          <a:ext cx="15392400" cy="3048000"/>
        </p:xfrm>
        <a:graphic>
          <a:graphicData uri="http://schemas.openxmlformats.org/drawingml/2006/table">
            <a:tbl>
              <a:tblPr firstRow="1" bandRow="1">
                <a:tableStyleId>{2D5ABB26-0587-4C30-8999-92F81FD0307C}</a:tableStyleId>
              </a:tblPr>
              <a:tblGrid>
                <a:gridCol w="3848100"/>
                <a:gridCol w="3848100"/>
                <a:gridCol w="3848100"/>
                <a:gridCol w="3848100"/>
              </a:tblGrid>
              <a:tr h="370840">
                <a:tc>
                  <a:txBody>
                    <a:bodyPr/>
                    <a:lstStyle/>
                    <a:p>
                      <a:r>
                        <a:rPr lang="en-US" sz="4400" b="1" kern="1200" dirty="0" smtClean="0">
                          <a:solidFill>
                            <a:schemeClr val="bg1"/>
                          </a:solidFill>
                          <a:latin typeface="Arial" charset="0"/>
                          <a:ea typeface="+mn-ea"/>
                          <a:cs typeface="Arial"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4400" b="1" kern="1200" dirty="0" smtClean="0">
                          <a:solidFill>
                            <a:schemeClr val="bg1"/>
                          </a:solidFill>
                          <a:latin typeface="Arial" charset="0"/>
                          <a:ea typeface="+mn-ea"/>
                          <a:cs typeface="Arial"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4400" b="1" kern="1200" dirty="0" smtClean="0">
                          <a:solidFill>
                            <a:schemeClr val="bg1"/>
                          </a:solidFill>
                          <a:latin typeface="Arial" charset="0"/>
                          <a:ea typeface="+mn-ea"/>
                          <a:cs typeface="Arial" charset="0"/>
                        </a:rPr>
                        <a:t>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4400" b="1" kern="1200" dirty="0" smtClean="0">
                          <a:solidFill>
                            <a:schemeClr val="bg1"/>
                          </a:solidFill>
                          <a:latin typeface="Arial" charset="0"/>
                          <a:ea typeface="+mn-ea"/>
                          <a:cs typeface="Arial" charset="0"/>
                        </a:rPr>
                        <a:t>% of 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563880">
                <a:tc>
                  <a:txBody>
                    <a:bodyPr/>
                    <a:lstStyle/>
                    <a:p>
                      <a:r>
                        <a:rPr lang="en-US" sz="4400" b="1" kern="1200" dirty="0" smtClean="0">
                          <a:solidFill>
                            <a:schemeClr val="tx1"/>
                          </a:solidFill>
                          <a:latin typeface="Arial" charset="0"/>
                          <a:ea typeface="+mn-ea"/>
                          <a:cs typeface="Arial" charset="0"/>
                        </a:rPr>
                        <a:t>2009-2010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kern="1200" dirty="0" smtClean="0">
                          <a:solidFill>
                            <a:schemeClr val="tx1"/>
                          </a:solidFill>
                          <a:latin typeface="Arial" charset="0"/>
                          <a:ea typeface="+mn-ea"/>
                          <a:cs typeface="Arial"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kern="1200" dirty="0" smtClean="0">
                          <a:solidFill>
                            <a:schemeClr val="tx1"/>
                          </a:solidFill>
                          <a:latin typeface="Arial" charset="0"/>
                          <a:ea typeface="+mn-ea"/>
                          <a:cs typeface="Arial"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kern="1200" dirty="0" smtClean="0">
                          <a:solidFill>
                            <a:schemeClr val="tx1"/>
                          </a:solidFill>
                          <a:latin typeface="Arial" charset="0"/>
                          <a:ea typeface="+mn-ea"/>
                          <a:cs typeface="Arial" charset="0"/>
                        </a:rPr>
                        <a:t>28.13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4400" b="1" kern="1200" dirty="0" smtClean="0">
                          <a:solidFill>
                            <a:schemeClr val="tx1"/>
                          </a:solidFill>
                          <a:latin typeface="Arial" charset="0"/>
                          <a:ea typeface="+mn-ea"/>
                          <a:cs typeface="Arial" charset="0"/>
                        </a:rPr>
                        <a:t>2010-2011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kern="1200" dirty="0" smtClean="0">
                          <a:solidFill>
                            <a:schemeClr val="tx1"/>
                          </a:solidFill>
                          <a:latin typeface="Arial" charset="0"/>
                          <a:ea typeface="+mn-ea"/>
                          <a:cs typeface="Arial" charset="0"/>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kern="1200" dirty="0" smtClean="0">
                          <a:solidFill>
                            <a:schemeClr val="tx1"/>
                          </a:solidFill>
                          <a:latin typeface="Arial" charset="0"/>
                          <a:ea typeface="+mn-ea"/>
                          <a:cs typeface="Arial"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kern="1200" dirty="0" smtClean="0">
                          <a:solidFill>
                            <a:schemeClr val="tx1"/>
                          </a:solidFill>
                          <a:latin typeface="Arial" charset="0"/>
                          <a:ea typeface="+mn-ea"/>
                          <a:cs typeface="Arial" charset="0"/>
                        </a:rPr>
                        <a:t>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4400" b="1" kern="1200" dirty="0" smtClean="0">
                          <a:solidFill>
                            <a:schemeClr val="tx1"/>
                          </a:solidFill>
                          <a:latin typeface="Arial" charset="0"/>
                          <a:ea typeface="+mn-ea"/>
                          <a:cs typeface="Arial" charset="0"/>
                        </a:rPr>
                        <a:t>2011-2012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kern="1200" dirty="0" smtClean="0">
                          <a:solidFill>
                            <a:schemeClr val="tx1"/>
                          </a:solidFill>
                          <a:latin typeface="Arial" charset="0"/>
                          <a:ea typeface="+mn-ea"/>
                          <a:cs typeface="Arial" charset="0"/>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kern="1200" dirty="0" smtClean="0">
                          <a:solidFill>
                            <a:schemeClr val="tx1"/>
                          </a:solidFill>
                          <a:latin typeface="Arial" charset="0"/>
                          <a:ea typeface="+mn-ea"/>
                          <a:cs typeface="Arial"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400" kern="1200" dirty="0" smtClean="0">
                          <a:solidFill>
                            <a:schemeClr val="tx1"/>
                          </a:solidFill>
                          <a:latin typeface="Arial" charset="0"/>
                          <a:ea typeface="+mn-ea"/>
                          <a:cs typeface="Arial" charset="0"/>
                        </a:rPr>
                        <a:t>32.31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7" name="Rectangle 33"/>
          <p:cNvSpPr>
            <a:spLocks noChangeArrowheads="1"/>
          </p:cNvSpPr>
          <p:nvPr/>
        </p:nvSpPr>
        <p:spPr bwMode="auto">
          <a:xfrm>
            <a:off x="35377822" y="6629400"/>
            <a:ext cx="17071062" cy="1286933"/>
          </a:xfrm>
          <a:prstGeom prst="rect">
            <a:avLst/>
          </a:prstGeom>
          <a:gradFill rotWithShape="0">
            <a:gsLst>
              <a:gs pos="0">
                <a:srgbClr val="B50043"/>
              </a:gs>
              <a:gs pos="50000">
                <a:srgbClr val="FCDD84"/>
              </a:gs>
              <a:gs pos="100000">
                <a:srgbClr val="993300"/>
              </a:gs>
            </a:gsLst>
            <a:lin ang="5400000" scaled="1"/>
          </a:gradFill>
          <a:ln w="76200">
            <a:solidFill>
              <a:srgbClr val="993333"/>
            </a:solidFill>
            <a:miter lim="800000"/>
            <a:headEnd/>
            <a:tailEnd/>
          </a:ln>
        </p:spPr>
        <p:txBody>
          <a:bodyPr lIns="91423" tIns="45711" rIns="91423" bIns="45711" anchor="ctr"/>
          <a:lstStyle/>
          <a:p>
            <a:pPr algn="ctr" defTabSz="4179089">
              <a:spcBef>
                <a:spcPct val="20000"/>
              </a:spcBef>
            </a:pPr>
            <a:r>
              <a:rPr lang="en-US" sz="5400" b="1" dirty="0" smtClean="0">
                <a:latin typeface="+mn-lt"/>
                <a:cs typeface="Times New Roman" pitchFamily="18" charset="0"/>
              </a:rPr>
              <a:t>www.careersfor2.com</a:t>
            </a:r>
            <a:endParaRPr lang="en-US" sz="5400" b="1" dirty="0">
              <a:latin typeface="+mn-lt"/>
              <a:cs typeface="Times New Roman" pitchFamily="18" charset="0"/>
            </a:endParaRPr>
          </a:p>
        </p:txBody>
      </p:sp>
      <p:graphicFrame>
        <p:nvGraphicFramePr>
          <p:cNvPr id="38" name="Table 37"/>
          <p:cNvGraphicFramePr>
            <a:graphicFrameLocks noGrp="1"/>
          </p:cNvGraphicFramePr>
          <p:nvPr/>
        </p:nvGraphicFramePr>
        <p:xfrm>
          <a:off x="18669000" y="16687800"/>
          <a:ext cx="15392400" cy="5334000"/>
        </p:xfrm>
        <a:graphic>
          <a:graphicData uri="http://schemas.openxmlformats.org/drawingml/2006/table">
            <a:tbl>
              <a:tblPr firstRow="1" bandRow="1">
                <a:tableStyleId>{2D5ABB26-0587-4C30-8999-92F81FD0307C}</a:tableStyleId>
              </a:tblPr>
              <a:tblGrid>
                <a:gridCol w="4267200"/>
                <a:gridCol w="3657600"/>
                <a:gridCol w="3810000"/>
                <a:gridCol w="3657600"/>
              </a:tblGrid>
              <a:tr h="370840">
                <a:tc>
                  <a:txBody>
                    <a:bodyPr/>
                    <a:lstStyle/>
                    <a:p>
                      <a:r>
                        <a:rPr lang="en-US" sz="4400" b="1" kern="1200" dirty="0" smtClean="0">
                          <a:solidFill>
                            <a:schemeClr val="bg1"/>
                          </a:solidFill>
                          <a:latin typeface="Arial" charset="0"/>
                          <a:ea typeface="+mn-ea"/>
                          <a:cs typeface="Arial" charset="0"/>
                        </a:rPr>
                        <a:t>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4400" b="1" kern="1200" dirty="0" smtClean="0">
                          <a:solidFill>
                            <a:schemeClr val="bg1"/>
                          </a:solidFill>
                          <a:latin typeface="Arial" charset="0"/>
                          <a:ea typeface="+mn-ea"/>
                          <a:cs typeface="Arial" charset="0"/>
                        </a:rPr>
                        <a:t>2009-2010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4400" b="1" kern="1200" dirty="0" smtClean="0">
                          <a:solidFill>
                            <a:schemeClr val="bg1"/>
                          </a:solidFill>
                          <a:latin typeface="Arial" charset="0"/>
                          <a:ea typeface="+mn-ea"/>
                          <a:cs typeface="Arial" charset="0"/>
                        </a:rPr>
                        <a:t>2010-2011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4400" b="1" kern="1200" dirty="0" smtClean="0">
                          <a:solidFill>
                            <a:schemeClr val="bg1"/>
                          </a:solidFill>
                          <a:latin typeface="Arial" charset="0"/>
                          <a:ea typeface="+mn-ea"/>
                          <a:cs typeface="Arial" charset="0"/>
                        </a:rPr>
                        <a:t>2011-2012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563880">
                <a:tc>
                  <a:txBody>
                    <a:bodyPr/>
                    <a:lstStyle/>
                    <a:p>
                      <a:r>
                        <a:rPr lang="en-US" sz="4400" b="1" kern="1200" dirty="0" smtClean="0">
                          <a:solidFill>
                            <a:schemeClr val="tx1"/>
                          </a:solidFill>
                          <a:latin typeface="Arial" charset="0"/>
                          <a:ea typeface="+mn-ea"/>
                          <a:cs typeface="Arial" charset="0"/>
                        </a:rPr>
                        <a:t>Professor</a:t>
                      </a:r>
                      <a:r>
                        <a:rPr lang="en-US" sz="4400" b="1" kern="1200" baseline="0" dirty="0" smtClean="0">
                          <a:solidFill>
                            <a:schemeClr val="tx1"/>
                          </a:solidFill>
                          <a:latin typeface="Arial" charset="0"/>
                          <a:ea typeface="+mn-ea"/>
                          <a:cs typeface="Arial" charset="0"/>
                        </a:rPr>
                        <a:t> – M</a:t>
                      </a:r>
                      <a:endParaRPr lang="en-US" sz="4400" b="1" kern="1200" dirty="0" smtClean="0">
                        <a:solidFill>
                          <a:schemeClr val="tx1"/>
                        </a:solidFill>
                        <a:latin typeface="Arial" charset="0"/>
                        <a:ea typeface="+mn-ea"/>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11.2%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13.7%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4400" b="1" kern="1200" dirty="0" smtClean="0">
                          <a:solidFill>
                            <a:schemeClr val="tx1"/>
                          </a:solidFill>
                          <a:latin typeface="Arial" charset="0"/>
                          <a:ea typeface="+mn-ea"/>
                          <a:cs typeface="Arial" charset="0"/>
                        </a:rPr>
                        <a:t>Professor –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4400" b="1" kern="1200" dirty="0" smtClean="0">
                          <a:solidFill>
                            <a:schemeClr val="tx1"/>
                          </a:solidFill>
                          <a:latin typeface="Arial" charset="0"/>
                          <a:ea typeface="+mn-ea"/>
                          <a:cs typeface="Arial" charset="0"/>
                        </a:rPr>
                        <a:t>Associate</a:t>
                      </a:r>
                      <a:r>
                        <a:rPr lang="en-US" sz="4400" b="1" kern="1200" baseline="0" dirty="0" smtClean="0">
                          <a:solidFill>
                            <a:schemeClr val="tx1"/>
                          </a:solidFill>
                          <a:latin typeface="Arial" charset="0"/>
                          <a:ea typeface="+mn-ea"/>
                          <a:cs typeface="Arial" charset="0"/>
                        </a:rPr>
                        <a:t> – M</a:t>
                      </a:r>
                      <a:endParaRPr lang="en-US" sz="4400" b="1" kern="1200" dirty="0" smtClean="0">
                        <a:solidFill>
                          <a:schemeClr val="tx1"/>
                        </a:solidFill>
                        <a:latin typeface="Arial" charset="0"/>
                        <a:ea typeface="+mn-ea"/>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14.3%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13.2%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4400" b="1" kern="1200" dirty="0" smtClean="0">
                          <a:solidFill>
                            <a:schemeClr val="tx1"/>
                          </a:solidFill>
                          <a:latin typeface="Arial" charset="0"/>
                          <a:ea typeface="+mn-ea"/>
                          <a:cs typeface="Arial" charset="0"/>
                        </a:rPr>
                        <a:t>Associate -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10.5%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12.8%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12.2%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4400" b="1" kern="1200" dirty="0" smtClean="0">
                          <a:solidFill>
                            <a:schemeClr val="tx1"/>
                          </a:solidFill>
                          <a:latin typeface="Arial" charset="0"/>
                          <a:ea typeface="+mn-ea"/>
                          <a:cs typeface="Arial" charset="0"/>
                        </a:rPr>
                        <a:t>Assistant –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20.4%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19.8%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4400" b="1" kern="1200" dirty="0" smtClean="0">
                          <a:solidFill>
                            <a:schemeClr val="tx1"/>
                          </a:solidFill>
                          <a:latin typeface="Arial" charset="0"/>
                          <a:ea typeface="+mn-ea"/>
                          <a:cs typeface="Arial" charset="0"/>
                        </a:rPr>
                        <a:t>Assistant -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22.4%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400" kern="1200" dirty="0" smtClean="0">
                          <a:solidFill>
                            <a:schemeClr val="tx1"/>
                          </a:solidFill>
                          <a:latin typeface="Arial" charset="0"/>
                          <a:ea typeface="+mn-ea"/>
                          <a:cs typeface="Arial" charset="0"/>
                        </a:rPr>
                        <a:t>21.3%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9" name="Rectangle 33"/>
          <p:cNvSpPr>
            <a:spLocks noChangeArrowheads="1"/>
          </p:cNvSpPr>
          <p:nvPr/>
        </p:nvSpPr>
        <p:spPr bwMode="auto">
          <a:xfrm>
            <a:off x="18059400" y="6629400"/>
            <a:ext cx="17068800" cy="1286933"/>
          </a:xfrm>
          <a:prstGeom prst="rect">
            <a:avLst/>
          </a:prstGeom>
          <a:gradFill rotWithShape="0">
            <a:gsLst>
              <a:gs pos="0">
                <a:srgbClr val="B50043"/>
              </a:gs>
              <a:gs pos="50000">
                <a:srgbClr val="FCDD84"/>
              </a:gs>
              <a:gs pos="100000">
                <a:srgbClr val="993300"/>
              </a:gs>
            </a:gsLst>
            <a:lin ang="5400000" scaled="1"/>
          </a:gradFill>
          <a:ln w="76200">
            <a:solidFill>
              <a:srgbClr val="993333"/>
            </a:solidFill>
            <a:miter lim="800000"/>
            <a:headEnd/>
            <a:tailEnd/>
          </a:ln>
        </p:spPr>
        <p:txBody>
          <a:bodyPr lIns="91423" tIns="45711" rIns="91423" bIns="45711" anchor="ctr"/>
          <a:lstStyle/>
          <a:p>
            <a:pPr algn="ctr" defTabSz="4179089">
              <a:spcBef>
                <a:spcPct val="20000"/>
              </a:spcBef>
            </a:pPr>
            <a:r>
              <a:rPr lang="en-US" sz="5400" b="1" dirty="0" smtClean="0">
                <a:latin typeface="+mn-lt"/>
                <a:cs typeface="Times New Roman" pitchFamily="18" charset="0"/>
              </a:rPr>
              <a:t>Changes: Female Faculty in STEM at Gannon University</a:t>
            </a:r>
            <a:endParaRPr lang="en-US" sz="5400" b="1" dirty="0">
              <a:latin typeface="+mn-lt"/>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TotalTime>
  <Words>1334</Words>
  <Application>Microsoft Office PowerPoint</Application>
  <PresentationFormat>Custom</PresentationFormat>
  <Paragraphs>219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Asya</dc:creator>
  <cp:lastModifiedBy>pctech</cp:lastModifiedBy>
  <cp:revision>147</cp:revision>
  <dcterms:created xsi:type="dcterms:W3CDTF">2009-03-19T23:51:51Z</dcterms:created>
  <dcterms:modified xsi:type="dcterms:W3CDTF">2013-02-18T22:34:25Z</dcterms:modified>
</cp:coreProperties>
</file>